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comments/comment5.xml" ContentType="application/vnd.openxmlformats-officedocument.presentationml.comments+xml"/>
  <Override PartName="/ppt/notesSlides/notesSlide24.xml" ContentType="application/vnd.openxmlformats-officedocument.presentationml.notesSlide+xml"/>
  <Override PartName="/ppt/comments/comment6.xml" ContentType="application/vnd.openxmlformats-officedocument.presentationml.comments+xml"/>
  <Override PartName="/ppt/notesSlides/notesSlide25.xml" ContentType="application/vnd.openxmlformats-officedocument.presentationml.notesSlide+xml"/>
  <Override PartName="/ppt/comments/comment7.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4"/>
  </p:notesMasterIdLst>
  <p:handoutMasterIdLst>
    <p:handoutMasterId r:id="rId55"/>
  </p:handoutMasterIdLst>
  <p:sldIdLst>
    <p:sldId id="256" r:id="rId5"/>
    <p:sldId id="261" r:id="rId6"/>
    <p:sldId id="289" r:id="rId7"/>
    <p:sldId id="310" r:id="rId8"/>
    <p:sldId id="260" r:id="rId9"/>
    <p:sldId id="304" r:id="rId10"/>
    <p:sldId id="305" r:id="rId11"/>
    <p:sldId id="312" r:id="rId12"/>
    <p:sldId id="311" r:id="rId13"/>
    <p:sldId id="324" r:id="rId14"/>
    <p:sldId id="308" r:id="rId15"/>
    <p:sldId id="328" r:id="rId16"/>
    <p:sldId id="325" r:id="rId17"/>
    <p:sldId id="329" r:id="rId18"/>
    <p:sldId id="326" r:id="rId19"/>
    <p:sldId id="295" r:id="rId20"/>
    <p:sldId id="299" r:id="rId21"/>
    <p:sldId id="284" r:id="rId22"/>
    <p:sldId id="300" r:id="rId23"/>
    <p:sldId id="327" r:id="rId24"/>
    <p:sldId id="313" r:id="rId25"/>
    <p:sldId id="301" r:id="rId26"/>
    <p:sldId id="315" r:id="rId27"/>
    <p:sldId id="344" r:id="rId28"/>
    <p:sldId id="307" r:id="rId29"/>
    <p:sldId id="346" r:id="rId30"/>
    <p:sldId id="296" r:id="rId31"/>
    <p:sldId id="320" r:id="rId32"/>
    <p:sldId id="338" r:id="rId33"/>
    <p:sldId id="297" r:id="rId34"/>
    <p:sldId id="314" r:id="rId35"/>
    <p:sldId id="316" r:id="rId36"/>
    <p:sldId id="330" r:id="rId37"/>
    <p:sldId id="331" r:id="rId38"/>
    <p:sldId id="332" r:id="rId39"/>
    <p:sldId id="335" r:id="rId40"/>
    <p:sldId id="333" r:id="rId41"/>
    <p:sldId id="336" r:id="rId42"/>
    <p:sldId id="337" r:id="rId43"/>
    <p:sldId id="340" r:id="rId44"/>
    <p:sldId id="341" r:id="rId45"/>
    <p:sldId id="343" r:id="rId46"/>
    <p:sldId id="352" r:id="rId47"/>
    <p:sldId id="353" r:id="rId48"/>
    <p:sldId id="355" r:id="rId49"/>
    <p:sldId id="354" r:id="rId50"/>
    <p:sldId id="348" r:id="rId51"/>
    <p:sldId id="350" r:id="rId52"/>
    <p:sldId id="27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581CE-29FF-4BB9-8AE9-3ADB7D1E5EC7}" v="6" dt="2022-10-20T02:06:44.826"/>
    <p1510:client id="{6285404C-6193-44D9-ACE5-7F37D41B84E0}" v="16" dt="2022-10-21T02:35:14.248"/>
  </p1510:revLst>
</p1510:revInfo>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p:scale>
          <a:sx n="90" d="100"/>
          <a:sy n="90" d="100"/>
        </p:scale>
        <p:origin x="394" y="53"/>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19T14:50:15.081" idx="22">
    <p:pos x="845" y="3500"/>
    <p:text>Connie, when the fill colours are too light, the white text disappears when presenting. perhaps you can change de font or the colour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10-19T14:52:12.437" idx="23">
    <p:pos x="630" y="3450"/>
    <p:text>Connie, when the fill colours are too light, the white text disappears when presenting. perhaps you can change de font or the colour</p:text>
    <p:extLst>
      <p:ext uri="{C676402C-5697-4E1C-873F-D02D1690AC5C}">
        <p15:threadingInfo xmlns:p15="http://schemas.microsoft.com/office/powerpoint/2012/main" timeZoneBias="240"/>
      </p:ext>
    </p:extLst>
  </p:cm>
  <p:cm authorId="2" dt="2022-10-20T19:33:50.966" idx="24">
    <p:pos x="630" y="3586"/>
    <p:text>done
</p:text>
    <p:extLst>
      <p:ext uri="{C676402C-5697-4E1C-873F-D02D1690AC5C}">
        <p15:threadingInfo xmlns:p15="http://schemas.microsoft.com/office/powerpoint/2012/main" timeZoneBias="420">
          <p15:parentCm authorId="2" idx="2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10-19T18:55:36.812" idx="25">
    <p:pos x="1212" y="269"/>
    <p:text>slides 34 to 38 are repetitive, you have covered it at the beginning and through the presentation.. same content are in slides 34 to 38. I think we should delete it... or add different content...</p:text>
    <p:extLst>
      <p:ext uri="{C676402C-5697-4E1C-873F-D02D1690AC5C}">
        <p15:threadingInfo xmlns:p15="http://schemas.microsoft.com/office/powerpoint/2012/main" timeZoneBias="240"/>
      </p:ext>
    </p:extLst>
  </p:cm>
  <p:cm authorId="2" dt="2022-10-20T22:46:18.006" idx="26">
    <p:pos x="1212" y="405"/>
    <p:text>Please keep in mind that there are 2 parts to this training. Part 1 is designed for Managers and those intending on conducting the training to staff. Part 2 is intended for all staff and will not be trained in Part 1. THose participating in Part 1 will be informed of the information used for  training in Part 2. Therefore some of the information from Part 1 (slides 34-38 are carried over to Part 2). If you prefer these to not be included, then I can remove them.</p:text>
    <p:extLst>
      <p:ext uri="{C676402C-5697-4E1C-873F-D02D1690AC5C}">
        <p15:threadingInfo xmlns:p15="http://schemas.microsoft.com/office/powerpoint/2012/main" timeZoneBias="240">
          <p15:parentCm authorId="2" idx="25"/>
        </p15:threadingInfo>
      </p:ext>
    </p:extLst>
  </p:cm>
  <p:cm authorId="2" dt="2022-10-19T19:00:16.528" idx="27">
    <p:pos x="7098" y="3916"/>
    <p:text>i fixed your logo (Bottom) on most of the slides, could you please do it to the rest of the slides, so it doesn't show the back point ..</p:text>
    <p:extLst>
      <p:ext uri="{C676402C-5697-4E1C-873F-D02D1690AC5C}">
        <p15:threadingInfo xmlns:p15="http://schemas.microsoft.com/office/powerpoint/2012/main" timeZoneBias="240"/>
      </p:ext>
    </p:extLst>
  </p:cm>
  <p:cm authorId="2" dt="2022-10-20T22:44:22.106" idx="28">
    <p:pos x="7098" y="4052"/>
    <p:text>This problem only occurs on MS Teams. The powerpoint version doesn't have this issue.</p:text>
    <p:extLst>
      <p:ext uri="{C676402C-5697-4E1C-873F-D02D1690AC5C}">
        <p15:threadingInfo xmlns:p15="http://schemas.microsoft.com/office/powerpoint/2012/main" timeZoneBias="240">
          <p15:parentCm authorId="2" idx="2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10-19T18:57:31.376" idx="29">
    <p:pos x="10" y="10"/>
    <p:text>slides 34 to 38 are repetitive, you have covered it at the beginning and through the presentation.. same content are in slides 34 to 38. I think we should delete it... or add different content...</p:text>
    <p:extLst>
      <p:ext uri="{C676402C-5697-4E1C-873F-D02D1690AC5C}">
        <p15:threadingInfo xmlns:p15="http://schemas.microsoft.com/office/powerpoint/2012/main" timeZoneBias="240"/>
      </p:ext>
    </p:extLst>
  </p:cm>
  <p:cm authorId="2" dt="2022-10-20T22:49:05.578" idx="30">
    <p:pos x="10" y="146"/>
    <p:text>See response on Slide 34.</p:text>
    <p:extLst>
      <p:ext uri="{C676402C-5697-4E1C-873F-D02D1690AC5C}">
        <p15:threadingInfo xmlns:p15="http://schemas.microsoft.com/office/powerpoint/2012/main" timeZoneBias="240">
          <p15:parentCm authorId="2" idx="29"/>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10-19T18:57:36.828" idx="31">
    <p:pos x="10" y="10"/>
    <p:text>slides 34 to 38 are repetitive, you have covered it at the beginning and through the presentation.. same content are in slides 34 to 38. I think we should delete it... or add different content...</p:text>
    <p:extLst>
      <p:ext uri="{C676402C-5697-4E1C-873F-D02D1690AC5C}">
        <p15:threadingInfo xmlns:p15="http://schemas.microsoft.com/office/powerpoint/2012/main" timeZoneBias="240"/>
      </p:ext>
    </p:extLst>
  </p:cm>
  <p:cm authorId="2" dt="2022-10-20T22:50:10.938" idx="32">
    <p:pos x="10" y="146"/>
    <p:text>See response on Slide 34</p:text>
    <p:extLst>
      <p:ext uri="{C676402C-5697-4E1C-873F-D02D1690AC5C}">
        <p15:threadingInfo xmlns:p15="http://schemas.microsoft.com/office/powerpoint/2012/main" timeZoneBias="240">
          <p15:parentCm authorId="2" idx="3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10-19T18:57:43.418" idx="33">
    <p:pos x="10" y="10"/>
    <p:text>slides 34 to 38 are repetitive, you have covered it at the beginning and through the presentation.. same content are in slides 34 to 38. I think we should delete it... or add different content...</p:text>
    <p:extLst>
      <p:ext uri="{C676402C-5697-4E1C-873F-D02D1690AC5C}">
        <p15:threadingInfo xmlns:p15="http://schemas.microsoft.com/office/powerpoint/2012/main" timeZoneBias="240"/>
      </p:ext>
    </p:extLst>
  </p:cm>
  <p:cm authorId="2" dt="2022-10-20T22:50:24.108" idx="34">
    <p:pos x="10" y="146"/>
    <p:text>See response on Slide 34.</p:text>
    <p:extLst>
      <p:ext uri="{C676402C-5697-4E1C-873F-D02D1690AC5C}">
        <p15:threadingInfo xmlns:p15="http://schemas.microsoft.com/office/powerpoint/2012/main" timeZoneBias="240">
          <p15:parentCm authorId="2" idx="33"/>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2-10-19T18:57:49.777" idx="35">
    <p:pos x="10" y="10"/>
    <p:text>slides 34 to 38 are repetitive, you have covered it at the beginning and through the presentation.. same content are in slides 34 to 38. I think we should delete it... or add different content...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2-10-19T19:25:22.300" idx="36">
    <p:pos x="10" y="10"/>
    <p:text>Before the thank you slide, you could possibly add an slide of questions?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BAAB8-C981-427D-A75E-842E54634B90}"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US"/>
        </a:p>
      </dgm:t>
    </dgm:pt>
    <dgm:pt modelId="{15247FEB-9D35-4D35-905D-39284B80B603}">
      <dgm:prSet phldrT="[Text]" custT="1"/>
      <dgm:spPr/>
      <dgm:t>
        <a:bodyPr/>
        <a:lstStyle/>
        <a:p>
          <a:r>
            <a:rPr lang="en-US" sz="1600" b="1" dirty="0"/>
            <a:t>CURRENT SITUATION</a:t>
          </a:r>
        </a:p>
      </dgm:t>
    </dgm:pt>
    <dgm:pt modelId="{7F0A0F5E-2D8A-44C0-A477-D0ECEF948C95}" type="parTrans" cxnId="{5E0FE687-6BE7-4066-A6E1-4A58E3A5D4B9}">
      <dgm:prSet/>
      <dgm:spPr/>
      <dgm:t>
        <a:bodyPr/>
        <a:lstStyle/>
        <a:p>
          <a:endParaRPr lang="en-US"/>
        </a:p>
      </dgm:t>
    </dgm:pt>
    <dgm:pt modelId="{A693F4E5-7816-4D84-BFAC-F39C937F40F4}" type="sibTrans" cxnId="{5E0FE687-6BE7-4066-A6E1-4A58E3A5D4B9}">
      <dgm:prSet/>
      <dgm:spPr/>
      <dgm:t>
        <a:bodyPr/>
        <a:lstStyle/>
        <a:p>
          <a:endParaRPr lang="en-US"/>
        </a:p>
      </dgm:t>
    </dgm:pt>
    <dgm:pt modelId="{9D6B1B41-2D8A-40AE-BEA8-E0BDA681606C}">
      <dgm:prSet phldrT="[Text]" custT="1"/>
      <dgm:spPr/>
      <dgm:t>
        <a:bodyPr/>
        <a:lstStyle/>
        <a:p>
          <a:r>
            <a:rPr lang="en-US" sz="1200" dirty="0"/>
            <a:t>Out-of-date EMS.</a:t>
          </a:r>
        </a:p>
      </dgm:t>
    </dgm:pt>
    <dgm:pt modelId="{29A9EA5E-766F-4CB2-80C2-9B5E5DB8704A}" type="parTrans" cxnId="{C8D0D805-DB84-4219-9AF5-BFB4FA82D1CB}">
      <dgm:prSet/>
      <dgm:spPr/>
      <dgm:t>
        <a:bodyPr/>
        <a:lstStyle/>
        <a:p>
          <a:endParaRPr lang="en-US"/>
        </a:p>
      </dgm:t>
    </dgm:pt>
    <dgm:pt modelId="{E9300FAC-D2FC-4A73-AEEF-31540F97186A}" type="sibTrans" cxnId="{C8D0D805-DB84-4219-9AF5-BFB4FA82D1CB}">
      <dgm:prSet/>
      <dgm:spPr/>
      <dgm:t>
        <a:bodyPr/>
        <a:lstStyle/>
        <a:p>
          <a:endParaRPr lang="en-US"/>
        </a:p>
      </dgm:t>
    </dgm:pt>
    <dgm:pt modelId="{FF788B6D-7CAA-4356-8A4A-779DD0F862E6}">
      <dgm:prSet phldrT="[Text]" custT="1"/>
      <dgm:spPr/>
      <dgm:t>
        <a:bodyPr/>
        <a:lstStyle/>
        <a:p>
          <a:r>
            <a:rPr lang="en-US" sz="1200" dirty="0"/>
            <a:t>2020 a Gap analysis was conducted against requirements to comply with the standard. Non-conformances were observed.</a:t>
          </a:r>
        </a:p>
      </dgm:t>
    </dgm:pt>
    <dgm:pt modelId="{3AB90674-2583-4625-B070-BA49FC41D1C5}" type="parTrans" cxnId="{2A66086D-857A-428B-A67E-B9562E32F7C3}">
      <dgm:prSet/>
      <dgm:spPr/>
      <dgm:t>
        <a:bodyPr/>
        <a:lstStyle/>
        <a:p>
          <a:endParaRPr lang="en-US"/>
        </a:p>
      </dgm:t>
    </dgm:pt>
    <dgm:pt modelId="{0EE9DF4A-5437-4B23-B1C2-F8D37B5A4992}" type="sibTrans" cxnId="{2A66086D-857A-428B-A67E-B9562E32F7C3}">
      <dgm:prSet/>
      <dgm:spPr/>
      <dgm:t>
        <a:bodyPr/>
        <a:lstStyle/>
        <a:p>
          <a:endParaRPr lang="en-US"/>
        </a:p>
      </dgm:t>
    </dgm:pt>
    <dgm:pt modelId="{8E2F9231-DD2F-4DFD-9F4D-A932A1804C8D}">
      <dgm:prSet phldrT="[Text]" custT="1"/>
      <dgm:spPr>
        <a:ln>
          <a:solidFill>
            <a:schemeClr val="accent2"/>
          </a:solidFill>
        </a:ln>
      </dgm:spPr>
      <dgm:t>
        <a:bodyPr/>
        <a:lstStyle/>
        <a:p>
          <a:r>
            <a:rPr lang="en-US" sz="1600" b="1" dirty="0"/>
            <a:t>PURPOSE</a:t>
          </a:r>
          <a:endParaRPr lang="en-US" sz="1600" dirty="0"/>
        </a:p>
      </dgm:t>
    </dgm:pt>
    <dgm:pt modelId="{57151AA6-CB16-4E4F-943F-CD6E98CEC711}" type="parTrans" cxnId="{03FE95F7-8713-4F97-B714-254AF965F2FC}">
      <dgm:prSet/>
      <dgm:spPr/>
      <dgm:t>
        <a:bodyPr/>
        <a:lstStyle/>
        <a:p>
          <a:endParaRPr lang="en-US"/>
        </a:p>
      </dgm:t>
    </dgm:pt>
    <dgm:pt modelId="{103E1CA3-12C5-45BB-995B-D4097629B9E1}" type="sibTrans" cxnId="{03FE95F7-8713-4F97-B714-254AF965F2FC}">
      <dgm:prSet/>
      <dgm:spPr/>
      <dgm:t>
        <a:bodyPr/>
        <a:lstStyle/>
        <a:p>
          <a:endParaRPr lang="en-US"/>
        </a:p>
      </dgm:t>
    </dgm:pt>
    <dgm:pt modelId="{541EEF7A-D2CB-4EAB-8E21-607A5D605354}">
      <dgm:prSet phldrT="[Text]" custT="1"/>
      <dgm:spPr>
        <a:ln>
          <a:solidFill>
            <a:schemeClr val="accent2"/>
          </a:solidFill>
        </a:ln>
      </dgm:spPr>
      <dgm:t>
        <a:bodyPr/>
        <a:lstStyle/>
        <a:p>
          <a:r>
            <a:rPr lang="en-US" sz="1200" dirty="0"/>
            <a:t>Impala Platinum group of companies are certified against ISO 14001:2015.</a:t>
          </a:r>
        </a:p>
      </dgm:t>
    </dgm:pt>
    <dgm:pt modelId="{DDD6C674-FAF5-4E1C-B0F2-C59E32F73165}" type="parTrans" cxnId="{B2363F8C-E33E-494A-9B42-8CF5C66B4B27}">
      <dgm:prSet/>
      <dgm:spPr/>
      <dgm:t>
        <a:bodyPr/>
        <a:lstStyle/>
        <a:p>
          <a:endParaRPr lang="en-US"/>
        </a:p>
      </dgm:t>
    </dgm:pt>
    <dgm:pt modelId="{49A4E8EC-E97D-49A7-B396-CB10649B6E30}" type="sibTrans" cxnId="{B2363F8C-E33E-494A-9B42-8CF5C66B4B27}">
      <dgm:prSet/>
      <dgm:spPr/>
      <dgm:t>
        <a:bodyPr/>
        <a:lstStyle/>
        <a:p>
          <a:endParaRPr lang="en-US"/>
        </a:p>
      </dgm:t>
    </dgm:pt>
    <dgm:pt modelId="{DF86A836-5827-4ED4-B113-1CA0502AA0BB}">
      <dgm:prSet phldrT="[Text]" custT="1"/>
      <dgm:spPr>
        <a:ln>
          <a:solidFill>
            <a:schemeClr val="accent2"/>
          </a:solidFill>
        </a:ln>
      </dgm:spPr>
      <dgm:t>
        <a:bodyPr/>
        <a:lstStyle/>
        <a:p>
          <a:r>
            <a:rPr lang="en-US" sz="1200" dirty="0"/>
            <a:t>Increase Impala Canada’s ability to comply with environmental legislations and increase stakeholder confidence.</a:t>
          </a:r>
        </a:p>
      </dgm:t>
    </dgm:pt>
    <dgm:pt modelId="{3259537F-205B-4160-9415-0E1B936D024B}" type="parTrans" cxnId="{8F1CEFCE-48FF-4104-8043-6D9111CE9548}">
      <dgm:prSet/>
      <dgm:spPr/>
      <dgm:t>
        <a:bodyPr/>
        <a:lstStyle/>
        <a:p>
          <a:endParaRPr lang="en-US"/>
        </a:p>
      </dgm:t>
    </dgm:pt>
    <dgm:pt modelId="{8050573D-60C4-4D4A-AE4D-D5485A8C5561}" type="sibTrans" cxnId="{8F1CEFCE-48FF-4104-8043-6D9111CE9548}">
      <dgm:prSet/>
      <dgm:spPr/>
      <dgm:t>
        <a:bodyPr/>
        <a:lstStyle/>
        <a:p>
          <a:endParaRPr lang="en-US"/>
        </a:p>
      </dgm:t>
    </dgm:pt>
    <dgm:pt modelId="{91D4924B-0F0F-4ECD-9C3C-13E626121B54}">
      <dgm:prSet phldrT="[Text]" custT="1"/>
      <dgm:spPr>
        <a:ln>
          <a:solidFill>
            <a:schemeClr val="accent1">
              <a:lumMod val="50000"/>
            </a:schemeClr>
          </a:solidFill>
        </a:ln>
      </dgm:spPr>
      <dgm:t>
        <a:bodyPr/>
        <a:lstStyle/>
        <a:p>
          <a:r>
            <a:rPr lang="en-US" sz="1600" b="1" dirty="0"/>
            <a:t>SUCCESS MEASURE</a:t>
          </a:r>
          <a:endParaRPr lang="en-US" sz="1600" dirty="0"/>
        </a:p>
      </dgm:t>
    </dgm:pt>
    <dgm:pt modelId="{FB921DC2-9C89-4136-97C4-0BF920FB8DBF}" type="parTrans" cxnId="{A20B6CF0-F63B-4D11-96A4-9A46136963C9}">
      <dgm:prSet/>
      <dgm:spPr/>
      <dgm:t>
        <a:bodyPr/>
        <a:lstStyle/>
        <a:p>
          <a:endParaRPr lang="en-US"/>
        </a:p>
      </dgm:t>
    </dgm:pt>
    <dgm:pt modelId="{A310A724-AA34-4641-89EB-4DF901A3992B}" type="sibTrans" cxnId="{A20B6CF0-F63B-4D11-96A4-9A46136963C9}">
      <dgm:prSet/>
      <dgm:spPr/>
      <dgm:t>
        <a:bodyPr/>
        <a:lstStyle/>
        <a:p>
          <a:endParaRPr lang="en-US"/>
        </a:p>
      </dgm:t>
    </dgm:pt>
    <dgm:pt modelId="{A361A86D-9021-4696-AA80-8AB79C65707B}">
      <dgm:prSet phldrT="[Text]" custT="1"/>
      <dgm:spPr>
        <a:ln>
          <a:solidFill>
            <a:schemeClr val="accent1">
              <a:lumMod val="50000"/>
            </a:schemeClr>
          </a:solidFill>
        </a:ln>
      </dgm:spPr>
      <dgm:t>
        <a:bodyPr/>
        <a:lstStyle/>
        <a:p>
          <a:r>
            <a:rPr lang="en-US" sz="1200" dirty="0"/>
            <a:t>ISO 14001:2015 certification.</a:t>
          </a:r>
        </a:p>
      </dgm:t>
    </dgm:pt>
    <dgm:pt modelId="{EFCF21B4-30E5-46B5-9624-FA7DF47EFC68}" type="parTrans" cxnId="{7C9931F9-0163-446B-896F-DF2C4E3C3FFD}">
      <dgm:prSet/>
      <dgm:spPr/>
      <dgm:t>
        <a:bodyPr/>
        <a:lstStyle/>
        <a:p>
          <a:endParaRPr lang="en-US"/>
        </a:p>
      </dgm:t>
    </dgm:pt>
    <dgm:pt modelId="{BA87EC93-13E8-4468-81DA-BEF1C988AF65}" type="sibTrans" cxnId="{7C9931F9-0163-446B-896F-DF2C4E3C3FFD}">
      <dgm:prSet/>
      <dgm:spPr/>
      <dgm:t>
        <a:bodyPr/>
        <a:lstStyle/>
        <a:p>
          <a:endParaRPr lang="en-US"/>
        </a:p>
      </dgm:t>
    </dgm:pt>
    <dgm:pt modelId="{4DA68803-2760-4DD6-9ADD-384BD5EA5741}">
      <dgm:prSet phldrT="[Text]" custT="1"/>
      <dgm:spPr>
        <a:ln>
          <a:solidFill>
            <a:schemeClr val="accent1">
              <a:lumMod val="50000"/>
            </a:schemeClr>
          </a:solidFill>
        </a:ln>
      </dgm:spPr>
      <dgm:t>
        <a:bodyPr/>
        <a:lstStyle/>
        <a:p>
          <a:r>
            <a:rPr lang="en-US" sz="1200" dirty="0"/>
            <a:t>EMS implementation.</a:t>
          </a:r>
        </a:p>
      </dgm:t>
    </dgm:pt>
    <dgm:pt modelId="{4E59082D-B831-4757-8219-AB12626F3634}" type="parTrans" cxnId="{6BBE540E-8519-4897-B4F7-3261BE4232D2}">
      <dgm:prSet/>
      <dgm:spPr/>
      <dgm:t>
        <a:bodyPr/>
        <a:lstStyle/>
        <a:p>
          <a:endParaRPr lang="en-US"/>
        </a:p>
      </dgm:t>
    </dgm:pt>
    <dgm:pt modelId="{7D41F0A1-7FB8-4746-9633-2088FA8F2E5D}" type="sibTrans" cxnId="{6BBE540E-8519-4897-B4F7-3261BE4232D2}">
      <dgm:prSet/>
      <dgm:spPr/>
      <dgm:t>
        <a:bodyPr/>
        <a:lstStyle/>
        <a:p>
          <a:endParaRPr lang="en-US"/>
        </a:p>
      </dgm:t>
    </dgm:pt>
    <dgm:pt modelId="{65FF8A21-713F-4018-A46A-2DD46F5BEA36}">
      <dgm:prSet phldrT="[Text]" custT="1"/>
      <dgm:spPr>
        <a:ln>
          <a:solidFill>
            <a:schemeClr val="accent2"/>
          </a:solidFill>
        </a:ln>
      </dgm:spPr>
      <dgm:t>
        <a:bodyPr/>
        <a:lstStyle/>
        <a:p>
          <a:r>
            <a:rPr lang="en-US" sz="1200" dirty="0"/>
            <a:t> Provide the company with a framework through which its environmental aspects and impacts are monitored, improved and controlled.</a:t>
          </a:r>
        </a:p>
      </dgm:t>
    </dgm:pt>
    <dgm:pt modelId="{F0758C9E-1EB8-4A34-A9AD-BC68F3E92C3E}" type="parTrans" cxnId="{F79AFD6E-2816-422D-A51F-CFE82F542A57}">
      <dgm:prSet/>
      <dgm:spPr/>
      <dgm:t>
        <a:bodyPr/>
        <a:lstStyle/>
        <a:p>
          <a:endParaRPr lang="en-US"/>
        </a:p>
      </dgm:t>
    </dgm:pt>
    <dgm:pt modelId="{84947014-A54F-45E1-84E2-4F5D6ABB1C10}" type="sibTrans" cxnId="{F79AFD6E-2816-422D-A51F-CFE82F542A57}">
      <dgm:prSet/>
      <dgm:spPr/>
      <dgm:t>
        <a:bodyPr/>
        <a:lstStyle/>
        <a:p>
          <a:endParaRPr lang="en-US"/>
        </a:p>
      </dgm:t>
    </dgm:pt>
    <dgm:pt modelId="{B589E75B-62C8-4CF0-8C87-37A85597E612}">
      <dgm:prSet phldrT="[Text]" custT="1"/>
      <dgm:spPr>
        <a:ln>
          <a:solidFill>
            <a:schemeClr val="accent1">
              <a:lumMod val="50000"/>
            </a:schemeClr>
          </a:solidFill>
        </a:ln>
      </dgm:spPr>
      <dgm:t>
        <a:bodyPr/>
        <a:lstStyle/>
        <a:p>
          <a:r>
            <a:rPr lang="en-US" sz="1200" dirty="0"/>
            <a:t>Improve regulatory compliance, emergency preparedness, response procedures and EM documentation.</a:t>
          </a:r>
        </a:p>
      </dgm:t>
    </dgm:pt>
    <dgm:pt modelId="{0665582F-CD49-46B1-89FF-310B84CBBE05}" type="parTrans" cxnId="{0A6F14C0-5FFD-4F92-9D41-52D326643272}">
      <dgm:prSet/>
      <dgm:spPr/>
      <dgm:t>
        <a:bodyPr/>
        <a:lstStyle/>
        <a:p>
          <a:endParaRPr lang="en-US"/>
        </a:p>
      </dgm:t>
    </dgm:pt>
    <dgm:pt modelId="{EECFC47C-E717-49BD-B6AE-8E4F4586AF73}" type="sibTrans" cxnId="{0A6F14C0-5FFD-4F92-9D41-52D326643272}">
      <dgm:prSet/>
      <dgm:spPr/>
      <dgm:t>
        <a:bodyPr/>
        <a:lstStyle/>
        <a:p>
          <a:endParaRPr lang="en-US"/>
        </a:p>
      </dgm:t>
    </dgm:pt>
    <dgm:pt modelId="{B55F1445-D983-4BF4-90CE-99C2BD18B463}">
      <dgm:prSet phldrT="[Text]" custT="1"/>
      <dgm:spPr>
        <a:ln>
          <a:solidFill>
            <a:schemeClr val="accent1">
              <a:lumMod val="50000"/>
            </a:schemeClr>
          </a:solidFill>
        </a:ln>
      </dgm:spPr>
      <dgm:t>
        <a:bodyPr/>
        <a:lstStyle/>
        <a:p>
          <a:r>
            <a:rPr lang="en-US" sz="1200" dirty="0"/>
            <a:t>Reduce business risk by establishing legal obligations, managing environmental and employee risks.</a:t>
          </a:r>
        </a:p>
      </dgm:t>
    </dgm:pt>
    <dgm:pt modelId="{00804A6A-FB1A-4E8D-BF86-4C2AD9FFF18A}" type="parTrans" cxnId="{96C4C8D2-5671-4BAA-9D1D-C7CCB91F48A9}">
      <dgm:prSet/>
      <dgm:spPr/>
      <dgm:t>
        <a:bodyPr/>
        <a:lstStyle/>
        <a:p>
          <a:endParaRPr lang="en-US"/>
        </a:p>
      </dgm:t>
    </dgm:pt>
    <dgm:pt modelId="{B6672D66-B6EE-422C-A929-DBA224A46620}" type="sibTrans" cxnId="{96C4C8D2-5671-4BAA-9D1D-C7CCB91F48A9}">
      <dgm:prSet/>
      <dgm:spPr/>
      <dgm:t>
        <a:bodyPr/>
        <a:lstStyle/>
        <a:p>
          <a:endParaRPr lang="en-US"/>
        </a:p>
      </dgm:t>
    </dgm:pt>
    <dgm:pt modelId="{2AD44A03-BC6B-4EDC-A528-3DB9800816CC}">
      <dgm:prSet phldrT="[Text]" custT="1"/>
      <dgm:spPr>
        <a:ln>
          <a:solidFill>
            <a:schemeClr val="accent1">
              <a:lumMod val="50000"/>
            </a:schemeClr>
          </a:solidFill>
        </a:ln>
      </dgm:spPr>
      <dgm:t>
        <a:bodyPr/>
        <a:lstStyle/>
        <a:p>
          <a:r>
            <a:rPr lang="en-US" sz="1200" dirty="0"/>
            <a:t>Improve environmental awareness, increased employees’ involvement, and increased employee training and knowledge.</a:t>
          </a:r>
        </a:p>
      </dgm:t>
    </dgm:pt>
    <dgm:pt modelId="{2F5FEADD-7A41-4131-9F20-DF54C3FAC261}" type="parTrans" cxnId="{37F180E8-66B3-4AFF-91D4-6C7536C18167}">
      <dgm:prSet/>
      <dgm:spPr/>
      <dgm:t>
        <a:bodyPr/>
        <a:lstStyle/>
        <a:p>
          <a:endParaRPr lang="en-US"/>
        </a:p>
      </dgm:t>
    </dgm:pt>
    <dgm:pt modelId="{DA269AC5-C3CC-44D6-86E8-7BE4A0767AD5}" type="sibTrans" cxnId="{37F180E8-66B3-4AFF-91D4-6C7536C18167}">
      <dgm:prSet/>
      <dgm:spPr/>
      <dgm:t>
        <a:bodyPr/>
        <a:lstStyle/>
        <a:p>
          <a:endParaRPr lang="en-US"/>
        </a:p>
      </dgm:t>
    </dgm:pt>
    <dgm:pt modelId="{3711CD33-519D-4179-857B-28FF0EC0886E}">
      <dgm:prSet phldrT="[Text]" custT="1"/>
      <dgm:spPr>
        <a:ln>
          <a:solidFill>
            <a:schemeClr val="accent2"/>
          </a:solidFill>
        </a:ln>
      </dgm:spPr>
      <dgm:t>
        <a:bodyPr/>
        <a:lstStyle/>
        <a:p>
          <a:r>
            <a:rPr lang="en-US" sz="1200" dirty="0"/>
            <a:t>Overcome environmental challenges, decrease threats to environmental performance, drive these responsibilities through the Company’s supply chain and ultimately impart a culture of environmental awareness and improvement.</a:t>
          </a:r>
        </a:p>
      </dgm:t>
    </dgm:pt>
    <dgm:pt modelId="{03592D6E-838C-4B6C-8FA1-E03058C0319B}" type="parTrans" cxnId="{C638FCEB-8835-433D-872A-E05663E67092}">
      <dgm:prSet/>
      <dgm:spPr/>
      <dgm:t>
        <a:bodyPr/>
        <a:lstStyle/>
        <a:p>
          <a:endParaRPr lang="en-US"/>
        </a:p>
      </dgm:t>
    </dgm:pt>
    <dgm:pt modelId="{8DFCAAD4-4A31-428A-BEB4-6CBCCFE4CE37}" type="sibTrans" cxnId="{C638FCEB-8835-433D-872A-E05663E67092}">
      <dgm:prSet/>
      <dgm:spPr/>
      <dgm:t>
        <a:bodyPr/>
        <a:lstStyle/>
        <a:p>
          <a:endParaRPr lang="en-US"/>
        </a:p>
      </dgm:t>
    </dgm:pt>
    <dgm:pt modelId="{7C96E338-6F93-40C1-A842-C96245D44328}">
      <dgm:prSet phldrT="[Text]"/>
      <dgm:spPr/>
      <dgm:t>
        <a:bodyPr/>
        <a:lstStyle/>
        <a:p>
          <a:endParaRPr lang="en-US" sz="1100" dirty="0"/>
        </a:p>
      </dgm:t>
    </dgm:pt>
    <dgm:pt modelId="{2C9E6FA5-CD39-44B1-B38E-BD34245E3F95}" type="parTrans" cxnId="{CD92F6D7-CF16-49E7-AD04-A64E4C404124}">
      <dgm:prSet/>
      <dgm:spPr/>
      <dgm:t>
        <a:bodyPr/>
        <a:lstStyle/>
        <a:p>
          <a:endParaRPr lang="en-US"/>
        </a:p>
      </dgm:t>
    </dgm:pt>
    <dgm:pt modelId="{6C93854C-02BC-4068-9CF8-C5FD573AA556}" type="sibTrans" cxnId="{CD92F6D7-CF16-49E7-AD04-A64E4C404124}">
      <dgm:prSet/>
      <dgm:spPr/>
      <dgm:t>
        <a:bodyPr/>
        <a:lstStyle/>
        <a:p>
          <a:endParaRPr lang="en-US"/>
        </a:p>
      </dgm:t>
    </dgm:pt>
    <dgm:pt modelId="{2C908480-9554-4049-8E55-B2CC2FB7EAE8}">
      <dgm:prSet phldrT="[Text]" custT="1"/>
      <dgm:spPr/>
      <dgm:t>
        <a:bodyPr/>
        <a:lstStyle/>
        <a:p>
          <a:r>
            <a:rPr lang="en-CA" sz="1200" dirty="0"/>
            <a:t>Current policies, manuals and procedures do not comply with specific ISO requirements.</a:t>
          </a:r>
          <a:endParaRPr lang="en-US" sz="1200" dirty="0"/>
        </a:p>
      </dgm:t>
    </dgm:pt>
    <dgm:pt modelId="{1C4623F5-0219-453C-BE8E-5D50EF832843}" type="parTrans" cxnId="{568B2ED9-E1B1-495D-931B-EC78BD188761}">
      <dgm:prSet/>
      <dgm:spPr/>
      <dgm:t>
        <a:bodyPr/>
        <a:lstStyle/>
        <a:p>
          <a:endParaRPr lang="en-US"/>
        </a:p>
      </dgm:t>
    </dgm:pt>
    <dgm:pt modelId="{BAAAC539-45AB-4B8A-BC24-0899A4867885}" type="sibTrans" cxnId="{568B2ED9-E1B1-495D-931B-EC78BD188761}">
      <dgm:prSet/>
      <dgm:spPr/>
      <dgm:t>
        <a:bodyPr/>
        <a:lstStyle/>
        <a:p>
          <a:endParaRPr lang="en-US"/>
        </a:p>
      </dgm:t>
    </dgm:pt>
    <dgm:pt modelId="{B80B8BA4-6B82-4E1B-AA65-9924F8B1D971}">
      <dgm:prSet phldrT="[Text]" custT="1"/>
      <dgm:spPr/>
      <dgm:t>
        <a:bodyPr/>
        <a:lstStyle/>
        <a:p>
          <a:r>
            <a:rPr lang="en-US" sz="1200" dirty="0"/>
            <a:t>Lack of EMS Documentation System and formal</a:t>
          </a:r>
          <a:r>
            <a:rPr lang="en-US" sz="1200" b="1" dirty="0"/>
            <a:t> </a:t>
          </a:r>
          <a:r>
            <a:rPr lang="en-US" sz="1200" dirty="0"/>
            <a:t>monitoring system.</a:t>
          </a:r>
        </a:p>
      </dgm:t>
    </dgm:pt>
    <dgm:pt modelId="{EBC8BF93-30F3-4D8F-B1D0-0A83A32F66D4}" type="parTrans" cxnId="{5F2FFE3F-0413-4C24-92E1-C0C50700791B}">
      <dgm:prSet/>
      <dgm:spPr/>
      <dgm:t>
        <a:bodyPr/>
        <a:lstStyle/>
        <a:p>
          <a:endParaRPr lang="en-US"/>
        </a:p>
      </dgm:t>
    </dgm:pt>
    <dgm:pt modelId="{C2C38ABF-F1B7-4032-A585-8B0E9EC41D1C}" type="sibTrans" cxnId="{5F2FFE3F-0413-4C24-92E1-C0C50700791B}">
      <dgm:prSet/>
      <dgm:spPr/>
      <dgm:t>
        <a:bodyPr/>
        <a:lstStyle/>
        <a:p>
          <a:endParaRPr lang="en-US"/>
        </a:p>
      </dgm:t>
    </dgm:pt>
    <dgm:pt modelId="{DA5995D3-C6E3-4293-80E3-F5AB00A55F76}">
      <dgm:prSet phldrT="[Text]" custT="1"/>
      <dgm:spPr/>
      <dgm:t>
        <a:bodyPr/>
        <a:lstStyle/>
        <a:p>
          <a:r>
            <a:rPr lang="en-US" sz="1200" dirty="0"/>
            <a:t>Absence of objectives and targets to mitigate environmental aspects.</a:t>
          </a:r>
        </a:p>
      </dgm:t>
    </dgm:pt>
    <dgm:pt modelId="{1F3E8035-F25C-487A-8520-5EECC955294E}" type="parTrans" cxnId="{509949A0-CE5E-4B57-A4EF-B606E6C942E8}">
      <dgm:prSet/>
      <dgm:spPr/>
      <dgm:t>
        <a:bodyPr/>
        <a:lstStyle/>
        <a:p>
          <a:endParaRPr lang="en-US"/>
        </a:p>
      </dgm:t>
    </dgm:pt>
    <dgm:pt modelId="{6F2EA624-EB20-4B34-89EF-41650DAF0DC8}" type="sibTrans" cxnId="{509949A0-CE5E-4B57-A4EF-B606E6C942E8}">
      <dgm:prSet/>
      <dgm:spPr/>
      <dgm:t>
        <a:bodyPr/>
        <a:lstStyle/>
        <a:p>
          <a:endParaRPr lang="en-US"/>
        </a:p>
      </dgm:t>
    </dgm:pt>
    <dgm:pt modelId="{581EF8F4-AB5B-4ED0-A865-49ABD5D77067}" type="pres">
      <dgm:prSet presAssocID="{46FBAAB8-C981-427D-A75E-842E54634B90}" presName="Name0" presStyleCnt="0">
        <dgm:presLayoutVars>
          <dgm:dir/>
          <dgm:resizeHandles val="exact"/>
        </dgm:presLayoutVars>
      </dgm:prSet>
      <dgm:spPr/>
      <dgm:t>
        <a:bodyPr/>
        <a:lstStyle/>
        <a:p>
          <a:endParaRPr lang="en-CA"/>
        </a:p>
      </dgm:t>
    </dgm:pt>
    <dgm:pt modelId="{25A0FB60-D3BF-49BC-A48F-F3734C19318C}" type="pres">
      <dgm:prSet presAssocID="{15247FEB-9D35-4D35-905D-39284B80B603}" presName="node" presStyleLbl="node1" presStyleIdx="0" presStyleCnt="3" custLinFactNeighborX="9661">
        <dgm:presLayoutVars>
          <dgm:bulletEnabled val="1"/>
        </dgm:presLayoutVars>
      </dgm:prSet>
      <dgm:spPr/>
      <dgm:t>
        <a:bodyPr/>
        <a:lstStyle/>
        <a:p>
          <a:endParaRPr lang="en-CA"/>
        </a:p>
      </dgm:t>
    </dgm:pt>
    <dgm:pt modelId="{A3BCD313-333E-4E68-927C-9A44D6A45298}" type="pres">
      <dgm:prSet presAssocID="{A693F4E5-7816-4D84-BFAC-F39C937F40F4}" presName="sibTrans" presStyleCnt="0"/>
      <dgm:spPr/>
    </dgm:pt>
    <dgm:pt modelId="{CC65C4C6-1E4C-4D35-BDF3-8177C4A45D48}" type="pres">
      <dgm:prSet presAssocID="{8E2F9231-DD2F-4DFD-9F4D-A932A1804C8D}" presName="node" presStyleLbl="node1" presStyleIdx="1" presStyleCnt="3">
        <dgm:presLayoutVars>
          <dgm:bulletEnabled val="1"/>
        </dgm:presLayoutVars>
      </dgm:prSet>
      <dgm:spPr/>
      <dgm:t>
        <a:bodyPr/>
        <a:lstStyle/>
        <a:p>
          <a:endParaRPr lang="en-CA"/>
        </a:p>
      </dgm:t>
    </dgm:pt>
    <dgm:pt modelId="{DB794B48-FD2A-4F40-A387-DD284319FAFA}" type="pres">
      <dgm:prSet presAssocID="{103E1CA3-12C5-45BB-995B-D4097629B9E1}" presName="sibTrans" presStyleCnt="0"/>
      <dgm:spPr/>
    </dgm:pt>
    <dgm:pt modelId="{DB2123A4-9096-41C0-97D9-CDC279F9598C}" type="pres">
      <dgm:prSet presAssocID="{91D4924B-0F0F-4ECD-9C3C-13E626121B54}" presName="node" presStyleLbl="node1" presStyleIdx="2" presStyleCnt="3">
        <dgm:presLayoutVars>
          <dgm:bulletEnabled val="1"/>
        </dgm:presLayoutVars>
      </dgm:prSet>
      <dgm:spPr/>
      <dgm:t>
        <a:bodyPr/>
        <a:lstStyle/>
        <a:p>
          <a:endParaRPr lang="en-CA"/>
        </a:p>
      </dgm:t>
    </dgm:pt>
  </dgm:ptLst>
  <dgm:cxnLst>
    <dgm:cxn modelId="{ECFC0F32-3BE0-4898-ACEB-A813494EE0DC}" type="presOf" srcId="{9D6B1B41-2D8A-40AE-BEA8-E0BDA681606C}" destId="{25A0FB60-D3BF-49BC-A48F-F3734C19318C}" srcOrd="0" destOrd="1" presId="urn:microsoft.com/office/officeart/2005/8/layout/hList6"/>
    <dgm:cxn modelId="{CD92F6D7-CF16-49E7-AD04-A64E4C404124}" srcId="{15247FEB-9D35-4D35-905D-39284B80B603}" destId="{7C96E338-6F93-40C1-A842-C96245D44328}" srcOrd="5" destOrd="0" parTransId="{2C9E6FA5-CD39-44B1-B38E-BD34245E3F95}" sibTransId="{6C93854C-02BC-4068-9CF8-C5FD573AA556}"/>
    <dgm:cxn modelId="{0A6F14C0-5FFD-4F92-9D41-52D326643272}" srcId="{91D4924B-0F0F-4ECD-9C3C-13E626121B54}" destId="{B589E75B-62C8-4CF0-8C87-37A85597E612}" srcOrd="2" destOrd="0" parTransId="{0665582F-CD49-46B1-89FF-310B84CBBE05}" sibTransId="{EECFC47C-E717-49BD-B6AE-8E4F4586AF73}"/>
    <dgm:cxn modelId="{F3C3A11B-1298-46B6-9866-372FBF4D283E}" type="presOf" srcId="{15247FEB-9D35-4D35-905D-39284B80B603}" destId="{25A0FB60-D3BF-49BC-A48F-F3734C19318C}" srcOrd="0" destOrd="0" presId="urn:microsoft.com/office/officeart/2005/8/layout/hList6"/>
    <dgm:cxn modelId="{C638FCEB-8835-433D-872A-E05663E67092}" srcId="{8E2F9231-DD2F-4DFD-9F4D-A932A1804C8D}" destId="{3711CD33-519D-4179-857B-28FF0EC0886E}" srcOrd="3" destOrd="0" parTransId="{03592D6E-838C-4B6C-8FA1-E03058C0319B}" sibTransId="{8DFCAAD4-4A31-428A-BEB4-6CBCCFE4CE37}"/>
    <dgm:cxn modelId="{F77DF550-ABCC-475A-9497-971A86555C6E}" type="presOf" srcId="{65FF8A21-713F-4018-A46A-2DD46F5BEA36}" destId="{CC65C4C6-1E4C-4D35-BDF3-8177C4A45D48}" srcOrd="0" destOrd="3" presId="urn:microsoft.com/office/officeart/2005/8/layout/hList6"/>
    <dgm:cxn modelId="{369069C9-4C37-496C-8B6B-6500D4874081}" type="presOf" srcId="{541EEF7A-D2CB-4EAB-8E21-607A5D605354}" destId="{CC65C4C6-1E4C-4D35-BDF3-8177C4A45D48}" srcOrd="0" destOrd="1" presId="urn:microsoft.com/office/officeart/2005/8/layout/hList6"/>
    <dgm:cxn modelId="{F79AFD6E-2816-422D-A51F-CFE82F542A57}" srcId="{8E2F9231-DD2F-4DFD-9F4D-A932A1804C8D}" destId="{65FF8A21-713F-4018-A46A-2DD46F5BEA36}" srcOrd="2" destOrd="0" parTransId="{F0758C9E-1EB8-4A34-A9AD-BC68F3E92C3E}" sibTransId="{84947014-A54F-45E1-84E2-4F5D6ABB1C10}"/>
    <dgm:cxn modelId="{AB2530F8-CD92-4839-9F0E-E1C542AEA1E6}" type="presOf" srcId="{46FBAAB8-C981-427D-A75E-842E54634B90}" destId="{581EF8F4-AB5B-4ED0-A865-49ABD5D77067}" srcOrd="0" destOrd="0" presId="urn:microsoft.com/office/officeart/2005/8/layout/hList6"/>
    <dgm:cxn modelId="{6BBE540E-8519-4897-B4F7-3261BE4232D2}" srcId="{91D4924B-0F0F-4ECD-9C3C-13E626121B54}" destId="{4DA68803-2760-4DD6-9ADD-384BD5EA5741}" srcOrd="1" destOrd="0" parTransId="{4E59082D-B831-4757-8219-AB12626F3634}" sibTransId="{7D41F0A1-7FB8-4746-9633-2088FA8F2E5D}"/>
    <dgm:cxn modelId="{C8D0D805-DB84-4219-9AF5-BFB4FA82D1CB}" srcId="{15247FEB-9D35-4D35-905D-39284B80B603}" destId="{9D6B1B41-2D8A-40AE-BEA8-E0BDA681606C}" srcOrd="0" destOrd="0" parTransId="{29A9EA5E-766F-4CB2-80C2-9B5E5DB8704A}" sibTransId="{E9300FAC-D2FC-4A73-AEEF-31540F97186A}"/>
    <dgm:cxn modelId="{7193113A-5571-4639-B8F5-44FC284708DA}" type="presOf" srcId="{DA5995D3-C6E3-4293-80E3-F5AB00A55F76}" destId="{25A0FB60-D3BF-49BC-A48F-F3734C19318C}" srcOrd="0" destOrd="5" presId="urn:microsoft.com/office/officeart/2005/8/layout/hList6"/>
    <dgm:cxn modelId="{B2363F8C-E33E-494A-9B42-8CF5C66B4B27}" srcId="{8E2F9231-DD2F-4DFD-9F4D-A932A1804C8D}" destId="{541EEF7A-D2CB-4EAB-8E21-607A5D605354}" srcOrd="0" destOrd="0" parTransId="{DDD6C674-FAF5-4E1C-B0F2-C59E32F73165}" sibTransId="{49A4E8EC-E97D-49A7-B396-CB10649B6E30}"/>
    <dgm:cxn modelId="{CA5C1EF4-632B-4781-B72D-DA2B85FDD2CC}" type="presOf" srcId="{8E2F9231-DD2F-4DFD-9F4D-A932A1804C8D}" destId="{CC65C4C6-1E4C-4D35-BDF3-8177C4A45D48}" srcOrd="0" destOrd="0" presId="urn:microsoft.com/office/officeart/2005/8/layout/hList6"/>
    <dgm:cxn modelId="{D72DB292-9109-4771-9E9D-CE6998A90B27}" type="presOf" srcId="{4DA68803-2760-4DD6-9ADD-384BD5EA5741}" destId="{DB2123A4-9096-41C0-97D9-CDC279F9598C}" srcOrd="0" destOrd="2" presId="urn:microsoft.com/office/officeart/2005/8/layout/hList6"/>
    <dgm:cxn modelId="{5F2FFE3F-0413-4C24-92E1-C0C50700791B}" srcId="{15247FEB-9D35-4D35-905D-39284B80B603}" destId="{B80B8BA4-6B82-4E1B-AA65-9924F8B1D971}" srcOrd="3" destOrd="0" parTransId="{EBC8BF93-30F3-4D8F-B1D0-0A83A32F66D4}" sibTransId="{C2C38ABF-F1B7-4032-A585-8B0E9EC41D1C}"/>
    <dgm:cxn modelId="{5E0FE687-6BE7-4066-A6E1-4A58E3A5D4B9}" srcId="{46FBAAB8-C981-427D-A75E-842E54634B90}" destId="{15247FEB-9D35-4D35-905D-39284B80B603}" srcOrd="0" destOrd="0" parTransId="{7F0A0F5E-2D8A-44C0-A477-D0ECEF948C95}" sibTransId="{A693F4E5-7816-4D84-BFAC-F39C937F40F4}"/>
    <dgm:cxn modelId="{02C46911-CA4D-446D-B5A2-4CC3FE3B4098}" type="presOf" srcId="{2C908480-9554-4049-8E55-B2CC2FB7EAE8}" destId="{25A0FB60-D3BF-49BC-A48F-F3734C19318C}" srcOrd="0" destOrd="3" presId="urn:microsoft.com/office/officeart/2005/8/layout/hList6"/>
    <dgm:cxn modelId="{A20B6CF0-F63B-4D11-96A4-9A46136963C9}" srcId="{46FBAAB8-C981-427D-A75E-842E54634B90}" destId="{91D4924B-0F0F-4ECD-9C3C-13E626121B54}" srcOrd="2" destOrd="0" parTransId="{FB921DC2-9C89-4136-97C4-0BF920FB8DBF}" sibTransId="{A310A724-AA34-4641-89EB-4DF901A3992B}"/>
    <dgm:cxn modelId="{494EC4AB-304E-46F1-B063-7AFBB37B8770}" type="presOf" srcId="{B589E75B-62C8-4CF0-8C87-37A85597E612}" destId="{DB2123A4-9096-41C0-97D9-CDC279F9598C}" srcOrd="0" destOrd="3" presId="urn:microsoft.com/office/officeart/2005/8/layout/hList6"/>
    <dgm:cxn modelId="{EF4D35E8-8EF9-4B14-86DB-3972DE54E350}" type="presOf" srcId="{2AD44A03-BC6B-4EDC-A528-3DB9800816CC}" destId="{DB2123A4-9096-41C0-97D9-CDC279F9598C}" srcOrd="0" destOrd="5" presId="urn:microsoft.com/office/officeart/2005/8/layout/hList6"/>
    <dgm:cxn modelId="{37F180E8-66B3-4AFF-91D4-6C7536C18167}" srcId="{91D4924B-0F0F-4ECD-9C3C-13E626121B54}" destId="{2AD44A03-BC6B-4EDC-A528-3DB9800816CC}" srcOrd="4" destOrd="0" parTransId="{2F5FEADD-7A41-4131-9F20-DF54C3FAC261}" sibTransId="{DA269AC5-C3CC-44D6-86E8-7BE4A0767AD5}"/>
    <dgm:cxn modelId="{509949A0-CE5E-4B57-A4EF-B606E6C942E8}" srcId="{15247FEB-9D35-4D35-905D-39284B80B603}" destId="{DA5995D3-C6E3-4293-80E3-F5AB00A55F76}" srcOrd="4" destOrd="0" parTransId="{1F3E8035-F25C-487A-8520-5EECC955294E}" sibTransId="{6F2EA624-EB20-4B34-89EF-41650DAF0DC8}"/>
    <dgm:cxn modelId="{7C9931F9-0163-446B-896F-DF2C4E3C3FFD}" srcId="{91D4924B-0F0F-4ECD-9C3C-13E626121B54}" destId="{A361A86D-9021-4696-AA80-8AB79C65707B}" srcOrd="0" destOrd="0" parTransId="{EFCF21B4-30E5-46B5-9624-FA7DF47EFC68}" sibTransId="{BA87EC93-13E8-4468-81DA-BEF1C988AF65}"/>
    <dgm:cxn modelId="{8F1CEFCE-48FF-4104-8043-6D9111CE9548}" srcId="{8E2F9231-DD2F-4DFD-9F4D-A932A1804C8D}" destId="{DF86A836-5827-4ED4-B113-1CA0502AA0BB}" srcOrd="1" destOrd="0" parTransId="{3259537F-205B-4160-9415-0E1B936D024B}" sibTransId="{8050573D-60C4-4D4A-AE4D-D5485A8C5561}"/>
    <dgm:cxn modelId="{F2719CBF-44E0-480E-9E11-ECAB12CADB11}" type="presOf" srcId="{FF788B6D-7CAA-4356-8A4A-779DD0F862E6}" destId="{25A0FB60-D3BF-49BC-A48F-F3734C19318C}" srcOrd="0" destOrd="2" presId="urn:microsoft.com/office/officeart/2005/8/layout/hList6"/>
    <dgm:cxn modelId="{2128FEAA-DEFF-4F81-B6CE-22FC8260D884}" type="presOf" srcId="{B55F1445-D983-4BF4-90CE-99C2BD18B463}" destId="{DB2123A4-9096-41C0-97D9-CDC279F9598C}" srcOrd="0" destOrd="4" presId="urn:microsoft.com/office/officeart/2005/8/layout/hList6"/>
    <dgm:cxn modelId="{AD829CDA-2C7A-41D2-A4E5-F43B90495CFC}" type="presOf" srcId="{A361A86D-9021-4696-AA80-8AB79C65707B}" destId="{DB2123A4-9096-41C0-97D9-CDC279F9598C}" srcOrd="0" destOrd="1" presId="urn:microsoft.com/office/officeart/2005/8/layout/hList6"/>
    <dgm:cxn modelId="{BEE083E6-9A57-4625-BD09-75BD8DD63772}" type="presOf" srcId="{DF86A836-5827-4ED4-B113-1CA0502AA0BB}" destId="{CC65C4C6-1E4C-4D35-BDF3-8177C4A45D48}" srcOrd="0" destOrd="2" presId="urn:microsoft.com/office/officeart/2005/8/layout/hList6"/>
    <dgm:cxn modelId="{143CBCC9-D6C9-42D9-9CFB-721FCD4FF740}" type="presOf" srcId="{7C96E338-6F93-40C1-A842-C96245D44328}" destId="{25A0FB60-D3BF-49BC-A48F-F3734C19318C}" srcOrd="0" destOrd="6" presId="urn:microsoft.com/office/officeart/2005/8/layout/hList6"/>
    <dgm:cxn modelId="{2A66086D-857A-428B-A67E-B9562E32F7C3}" srcId="{15247FEB-9D35-4D35-905D-39284B80B603}" destId="{FF788B6D-7CAA-4356-8A4A-779DD0F862E6}" srcOrd="1" destOrd="0" parTransId="{3AB90674-2583-4625-B070-BA49FC41D1C5}" sibTransId="{0EE9DF4A-5437-4B23-B1C2-F8D37B5A4992}"/>
    <dgm:cxn modelId="{568B2ED9-E1B1-495D-931B-EC78BD188761}" srcId="{15247FEB-9D35-4D35-905D-39284B80B603}" destId="{2C908480-9554-4049-8E55-B2CC2FB7EAE8}" srcOrd="2" destOrd="0" parTransId="{1C4623F5-0219-453C-BE8E-5D50EF832843}" sibTransId="{BAAAC539-45AB-4B8A-BC24-0899A4867885}"/>
    <dgm:cxn modelId="{03FE95F7-8713-4F97-B714-254AF965F2FC}" srcId="{46FBAAB8-C981-427D-A75E-842E54634B90}" destId="{8E2F9231-DD2F-4DFD-9F4D-A932A1804C8D}" srcOrd="1" destOrd="0" parTransId="{57151AA6-CB16-4E4F-943F-CD6E98CEC711}" sibTransId="{103E1CA3-12C5-45BB-995B-D4097629B9E1}"/>
    <dgm:cxn modelId="{96C4C8D2-5671-4BAA-9D1D-C7CCB91F48A9}" srcId="{91D4924B-0F0F-4ECD-9C3C-13E626121B54}" destId="{B55F1445-D983-4BF4-90CE-99C2BD18B463}" srcOrd="3" destOrd="0" parTransId="{00804A6A-FB1A-4E8D-BF86-4C2AD9FFF18A}" sibTransId="{B6672D66-B6EE-422C-A929-DBA224A46620}"/>
    <dgm:cxn modelId="{11830C96-3094-4659-B7B6-CED8FB377C45}" type="presOf" srcId="{3711CD33-519D-4179-857B-28FF0EC0886E}" destId="{CC65C4C6-1E4C-4D35-BDF3-8177C4A45D48}" srcOrd="0" destOrd="4" presId="urn:microsoft.com/office/officeart/2005/8/layout/hList6"/>
    <dgm:cxn modelId="{A3BC47DB-85CC-440C-98D3-EA83E717E0B0}" type="presOf" srcId="{B80B8BA4-6B82-4E1B-AA65-9924F8B1D971}" destId="{25A0FB60-D3BF-49BC-A48F-F3734C19318C}" srcOrd="0" destOrd="4" presId="urn:microsoft.com/office/officeart/2005/8/layout/hList6"/>
    <dgm:cxn modelId="{3AB49529-1C99-4BDD-BC85-4BBA18486AC2}" type="presOf" srcId="{91D4924B-0F0F-4ECD-9C3C-13E626121B54}" destId="{DB2123A4-9096-41C0-97D9-CDC279F9598C}" srcOrd="0" destOrd="0" presId="urn:microsoft.com/office/officeart/2005/8/layout/hList6"/>
    <dgm:cxn modelId="{65FAABFE-62C5-4879-B805-E3E52676070E}" type="presParOf" srcId="{581EF8F4-AB5B-4ED0-A865-49ABD5D77067}" destId="{25A0FB60-D3BF-49BC-A48F-F3734C19318C}" srcOrd="0" destOrd="0" presId="urn:microsoft.com/office/officeart/2005/8/layout/hList6"/>
    <dgm:cxn modelId="{7326BF3C-BC67-4BE2-A550-B990ABF786E5}" type="presParOf" srcId="{581EF8F4-AB5B-4ED0-A865-49ABD5D77067}" destId="{A3BCD313-333E-4E68-927C-9A44D6A45298}" srcOrd="1" destOrd="0" presId="urn:microsoft.com/office/officeart/2005/8/layout/hList6"/>
    <dgm:cxn modelId="{9637B508-E57F-43A8-8926-E51502CCE135}" type="presParOf" srcId="{581EF8F4-AB5B-4ED0-A865-49ABD5D77067}" destId="{CC65C4C6-1E4C-4D35-BDF3-8177C4A45D48}" srcOrd="2" destOrd="0" presId="urn:microsoft.com/office/officeart/2005/8/layout/hList6"/>
    <dgm:cxn modelId="{3326C52D-1E9E-4F1B-81C6-7CC41A423C4A}" type="presParOf" srcId="{581EF8F4-AB5B-4ED0-A865-49ABD5D77067}" destId="{DB794B48-FD2A-4F40-A387-DD284319FAFA}" srcOrd="3" destOrd="0" presId="urn:microsoft.com/office/officeart/2005/8/layout/hList6"/>
    <dgm:cxn modelId="{9E576C03-26EA-4EFA-95F3-605385491ADA}" type="presParOf" srcId="{581EF8F4-AB5B-4ED0-A865-49ABD5D77067}" destId="{DB2123A4-9096-41C0-97D9-CDC279F9598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9AE52-2530-49E9-AF6A-39E8AD99949D}" type="doc">
      <dgm:prSet loTypeId="urn:microsoft.com/office/officeart/2005/8/layout/hList1" loCatId="list" qsTypeId="urn:microsoft.com/office/officeart/2005/8/quickstyle/simple1" qsCatId="simple" csTypeId="urn:microsoft.com/office/officeart/2005/8/colors/accent3_2" csCatId="accent3"/>
      <dgm:spPr/>
      <dgm:t>
        <a:bodyPr/>
        <a:lstStyle/>
        <a:p>
          <a:endParaRPr lang="en-CA"/>
        </a:p>
      </dgm:t>
    </dgm:pt>
    <dgm:pt modelId="{483D6553-3D07-4A20-8855-20B957145164}">
      <dgm:prSet/>
      <dgm:spPr/>
      <dgm:t>
        <a:bodyPr/>
        <a:lstStyle/>
        <a:p>
          <a:pPr rtl="0"/>
          <a:r>
            <a:rPr lang="en-CA" b="1" dirty="0"/>
            <a:t>Senior Leadership </a:t>
          </a:r>
          <a:endParaRPr lang="en-CA" dirty="0"/>
        </a:p>
      </dgm:t>
    </dgm:pt>
    <dgm:pt modelId="{5C5080A7-7E35-4FF2-9644-FAE40FDDD961}" type="parTrans" cxnId="{D958DA97-7BBB-4013-9488-8E0E149D593A}">
      <dgm:prSet/>
      <dgm:spPr/>
      <dgm:t>
        <a:bodyPr/>
        <a:lstStyle/>
        <a:p>
          <a:endParaRPr lang="en-CA"/>
        </a:p>
      </dgm:t>
    </dgm:pt>
    <dgm:pt modelId="{7B2F1CD6-8D45-49CC-8135-A8E8D1019441}" type="sibTrans" cxnId="{D958DA97-7BBB-4013-9488-8E0E149D593A}">
      <dgm:prSet/>
      <dgm:spPr/>
      <dgm:t>
        <a:bodyPr/>
        <a:lstStyle/>
        <a:p>
          <a:endParaRPr lang="en-CA"/>
        </a:p>
      </dgm:t>
    </dgm:pt>
    <dgm:pt modelId="{A5523B2D-EAC5-4235-9A42-5307E180150C}">
      <dgm:prSet/>
      <dgm:spPr/>
      <dgm:t>
        <a:bodyPr/>
        <a:lstStyle/>
        <a:p>
          <a:pPr rtl="0"/>
          <a:r>
            <a:rPr lang="en-CA" dirty="0"/>
            <a:t>Provide strategic vision </a:t>
          </a:r>
        </a:p>
      </dgm:t>
    </dgm:pt>
    <dgm:pt modelId="{1F04E08B-DEB8-4148-AAE3-37066223A611}" type="parTrans" cxnId="{4EEB53E3-E77E-4052-9AB2-93B12BE76A71}">
      <dgm:prSet/>
      <dgm:spPr/>
      <dgm:t>
        <a:bodyPr/>
        <a:lstStyle/>
        <a:p>
          <a:endParaRPr lang="en-CA"/>
        </a:p>
      </dgm:t>
    </dgm:pt>
    <dgm:pt modelId="{7DE8F6AC-003F-49A8-B144-969E23B44B8B}" type="sibTrans" cxnId="{4EEB53E3-E77E-4052-9AB2-93B12BE76A71}">
      <dgm:prSet/>
      <dgm:spPr/>
      <dgm:t>
        <a:bodyPr/>
        <a:lstStyle/>
        <a:p>
          <a:endParaRPr lang="en-CA"/>
        </a:p>
      </dgm:t>
    </dgm:pt>
    <dgm:pt modelId="{2D1B9781-20FC-440D-B67E-8F4C67C3CF9B}">
      <dgm:prSet/>
      <dgm:spPr/>
      <dgm:t>
        <a:bodyPr/>
        <a:lstStyle/>
        <a:p>
          <a:pPr rtl="0"/>
          <a:r>
            <a:rPr lang="en-CA"/>
            <a:t>Commits to compliance, prevention of pollution and continuous improvement </a:t>
          </a:r>
        </a:p>
      </dgm:t>
    </dgm:pt>
    <dgm:pt modelId="{4FB61422-C32B-4D94-8B0F-D4874372E27E}" type="parTrans" cxnId="{1EAB2CCB-BEFB-4EA3-B263-8AD773ECF8F4}">
      <dgm:prSet/>
      <dgm:spPr/>
      <dgm:t>
        <a:bodyPr/>
        <a:lstStyle/>
        <a:p>
          <a:endParaRPr lang="en-CA"/>
        </a:p>
      </dgm:t>
    </dgm:pt>
    <dgm:pt modelId="{9D3D979B-2071-49D4-A04C-64073635D2B8}" type="sibTrans" cxnId="{1EAB2CCB-BEFB-4EA3-B263-8AD773ECF8F4}">
      <dgm:prSet/>
      <dgm:spPr/>
      <dgm:t>
        <a:bodyPr/>
        <a:lstStyle/>
        <a:p>
          <a:endParaRPr lang="en-CA"/>
        </a:p>
      </dgm:t>
    </dgm:pt>
    <dgm:pt modelId="{3BCE95A3-3DA1-4F28-82E1-1B4CB048BEF2}">
      <dgm:prSet/>
      <dgm:spPr/>
      <dgm:t>
        <a:bodyPr/>
        <a:lstStyle/>
        <a:p>
          <a:pPr rtl="0"/>
          <a:r>
            <a:rPr lang="en-CA" dirty="0"/>
            <a:t>Allocate resources </a:t>
          </a:r>
        </a:p>
      </dgm:t>
    </dgm:pt>
    <dgm:pt modelId="{26DA1976-FD62-4C7A-9B78-F36B2B3C9CE1}" type="parTrans" cxnId="{97DF129F-E99B-41FD-93DE-5BD64DA6A902}">
      <dgm:prSet/>
      <dgm:spPr/>
      <dgm:t>
        <a:bodyPr/>
        <a:lstStyle/>
        <a:p>
          <a:endParaRPr lang="en-CA"/>
        </a:p>
      </dgm:t>
    </dgm:pt>
    <dgm:pt modelId="{BBD60C8C-9FC1-48DF-8F09-C535D5F2B746}" type="sibTrans" cxnId="{97DF129F-E99B-41FD-93DE-5BD64DA6A902}">
      <dgm:prSet/>
      <dgm:spPr/>
      <dgm:t>
        <a:bodyPr/>
        <a:lstStyle/>
        <a:p>
          <a:endParaRPr lang="en-CA"/>
        </a:p>
      </dgm:t>
    </dgm:pt>
    <dgm:pt modelId="{F4D30AB9-F5CD-4CAE-85C6-43F1853DCFAD}">
      <dgm:prSet/>
      <dgm:spPr/>
      <dgm:t>
        <a:bodyPr/>
        <a:lstStyle/>
        <a:p>
          <a:pPr rtl="0"/>
          <a:r>
            <a:rPr lang="en-CA" dirty="0"/>
            <a:t>Assigns responsibilities </a:t>
          </a:r>
        </a:p>
      </dgm:t>
    </dgm:pt>
    <dgm:pt modelId="{1898DA3E-6A55-4EC9-83A3-61B425614560}" type="parTrans" cxnId="{E072D46A-68E9-46F5-833F-FD4E241C0A00}">
      <dgm:prSet/>
      <dgm:spPr/>
      <dgm:t>
        <a:bodyPr/>
        <a:lstStyle/>
        <a:p>
          <a:endParaRPr lang="en-CA"/>
        </a:p>
      </dgm:t>
    </dgm:pt>
    <dgm:pt modelId="{3A6C4B1A-5AA8-4712-8D75-05B5F15E6D2F}" type="sibTrans" cxnId="{E072D46A-68E9-46F5-833F-FD4E241C0A00}">
      <dgm:prSet/>
      <dgm:spPr/>
      <dgm:t>
        <a:bodyPr/>
        <a:lstStyle/>
        <a:p>
          <a:endParaRPr lang="en-CA"/>
        </a:p>
      </dgm:t>
    </dgm:pt>
    <dgm:pt modelId="{35E4B607-BC31-45FF-99E1-09CAFEABD5A1}">
      <dgm:prSet/>
      <dgm:spPr/>
      <dgm:t>
        <a:bodyPr/>
        <a:lstStyle/>
        <a:p>
          <a:pPr rtl="0"/>
          <a:r>
            <a:rPr lang="en-CA" dirty="0"/>
            <a:t>Review system effectiveness / adequacy </a:t>
          </a:r>
        </a:p>
      </dgm:t>
    </dgm:pt>
    <dgm:pt modelId="{CFCFB2A0-30BC-4456-B666-86EB13F34FBC}" type="parTrans" cxnId="{628BA71D-ABE5-4BAD-AA31-E7A09970780E}">
      <dgm:prSet/>
      <dgm:spPr/>
      <dgm:t>
        <a:bodyPr/>
        <a:lstStyle/>
        <a:p>
          <a:endParaRPr lang="en-CA"/>
        </a:p>
      </dgm:t>
    </dgm:pt>
    <dgm:pt modelId="{1691B9B0-A4F7-449A-A9E4-9361AEC51ECA}" type="sibTrans" cxnId="{628BA71D-ABE5-4BAD-AA31-E7A09970780E}">
      <dgm:prSet/>
      <dgm:spPr/>
      <dgm:t>
        <a:bodyPr/>
        <a:lstStyle/>
        <a:p>
          <a:endParaRPr lang="en-CA"/>
        </a:p>
      </dgm:t>
    </dgm:pt>
    <dgm:pt modelId="{8B8A3FBE-3A8A-4EFE-8D20-4DC19EFD5A8C}">
      <dgm:prSet/>
      <dgm:spPr/>
      <dgm:t>
        <a:bodyPr/>
        <a:lstStyle/>
        <a:p>
          <a:pPr rtl="0"/>
          <a:r>
            <a:rPr lang="en-CA" dirty="0"/>
            <a:t>Ensure deficiencies are corrected </a:t>
          </a:r>
        </a:p>
      </dgm:t>
    </dgm:pt>
    <dgm:pt modelId="{54777847-3B32-47FE-95CD-D2A54191891B}" type="parTrans" cxnId="{8ED71744-7075-4998-9DDD-2A96AF29766F}">
      <dgm:prSet/>
      <dgm:spPr/>
      <dgm:t>
        <a:bodyPr/>
        <a:lstStyle/>
        <a:p>
          <a:endParaRPr lang="en-CA"/>
        </a:p>
      </dgm:t>
    </dgm:pt>
    <dgm:pt modelId="{31023011-AA85-41F2-A29F-01010A39F28C}" type="sibTrans" cxnId="{8ED71744-7075-4998-9DDD-2A96AF29766F}">
      <dgm:prSet/>
      <dgm:spPr/>
      <dgm:t>
        <a:bodyPr/>
        <a:lstStyle/>
        <a:p>
          <a:endParaRPr lang="en-CA"/>
        </a:p>
      </dgm:t>
    </dgm:pt>
    <dgm:pt modelId="{8F22CE40-F333-4066-B7A0-D98FFE466BE1}">
      <dgm:prSet/>
      <dgm:spPr/>
      <dgm:t>
        <a:bodyPr/>
        <a:lstStyle/>
        <a:p>
          <a:pPr rtl="0"/>
          <a:r>
            <a:rPr lang="en-CA"/>
            <a:t>Direct change when required</a:t>
          </a:r>
        </a:p>
      </dgm:t>
    </dgm:pt>
    <dgm:pt modelId="{F7DA2DB1-51D5-4110-B125-FF7CCC8E7244}" type="parTrans" cxnId="{2E972407-1B2F-4F8C-B81A-6BE505F6D69D}">
      <dgm:prSet/>
      <dgm:spPr/>
      <dgm:t>
        <a:bodyPr/>
        <a:lstStyle/>
        <a:p>
          <a:endParaRPr lang="en-CA"/>
        </a:p>
      </dgm:t>
    </dgm:pt>
    <dgm:pt modelId="{BCA4804E-7E10-4BD3-986A-F6F1F7848AD0}" type="sibTrans" cxnId="{2E972407-1B2F-4F8C-B81A-6BE505F6D69D}">
      <dgm:prSet/>
      <dgm:spPr/>
      <dgm:t>
        <a:bodyPr/>
        <a:lstStyle/>
        <a:p>
          <a:endParaRPr lang="en-CA"/>
        </a:p>
      </dgm:t>
    </dgm:pt>
    <dgm:pt modelId="{D848685A-A907-439C-8BC5-B76625F026C1}" type="pres">
      <dgm:prSet presAssocID="{8879AE52-2530-49E9-AF6A-39E8AD99949D}" presName="Name0" presStyleCnt="0">
        <dgm:presLayoutVars>
          <dgm:dir/>
          <dgm:animLvl val="lvl"/>
          <dgm:resizeHandles val="exact"/>
        </dgm:presLayoutVars>
      </dgm:prSet>
      <dgm:spPr/>
      <dgm:t>
        <a:bodyPr/>
        <a:lstStyle/>
        <a:p>
          <a:endParaRPr lang="en-CA"/>
        </a:p>
      </dgm:t>
    </dgm:pt>
    <dgm:pt modelId="{ED22C239-6425-4B15-B9D1-F9B53E7FAD0F}" type="pres">
      <dgm:prSet presAssocID="{483D6553-3D07-4A20-8855-20B957145164}" presName="composite" presStyleCnt="0"/>
      <dgm:spPr/>
    </dgm:pt>
    <dgm:pt modelId="{37386036-C911-42B8-A01B-3D869606CAE9}" type="pres">
      <dgm:prSet presAssocID="{483D6553-3D07-4A20-8855-20B957145164}" presName="parTx" presStyleLbl="alignNode1" presStyleIdx="0" presStyleCnt="1" custLinFactNeighborY="-2538">
        <dgm:presLayoutVars>
          <dgm:chMax val="0"/>
          <dgm:chPref val="0"/>
          <dgm:bulletEnabled val="1"/>
        </dgm:presLayoutVars>
      </dgm:prSet>
      <dgm:spPr/>
      <dgm:t>
        <a:bodyPr/>
        <a:lstStyle/>
        <a:p>
          <a:endParaRPr lang="en-CA"/>
        </a:p>
      </dgm:t>
    </dgm:pt>
    <dgm:pt modelId="{AB3DC623-119C-4A0A-BEBE-5B352C65DB52}" type="pres">
      <dgm:prSet presAssocID="{483D6553-3D07-4A20-8855-20B957145164}" presName="desTx" presStyleLbl="alignAccFollowNode1" presStyleIdx="0" presStyleCnt="1">
        <dgm:presLayoutVars>
          <dgm:bulletEnabled val="1"/>
        </dgm:presLayoutVars>
      </dgm:prSet>
      <dgm:spPr/>
      <dgm:t>
        <a:bodyPr/>
        <a:lstStyle/>
        <a:p>
          <a:endParaRPr lang="en-CA"/>
        </a:p>
      </dgm:t>
    </dgm:pt>
  </dgm:ptLst>
  <dgm:cxnLst>
    <dgm:cxn modelId="{1EAB2CCB-BEFB-4EA3-B263-8AD773ECF8F4}" srcId="{483D6553-3D07-4A20-8855-20B957145164}" destId="{2D1B9781-20FC-440D-B67E-8F4C67C3CF9B}" srcOrd="1" destOrd="0" parTransId="{4FB61422-C32B-4D94-8B0F-D4874372E27E}" sibTransId="{9D3D979B-2071-49D4-A04C-64073635D2B8}"/>
    <dgm:cxn modelId="{AACA5F62-7D32-48C7-9A3A-6757625E5DAE}" type="presOf" srcId="{483D6553-3D07-4A20-8855-20B957145164}" destId="{37386036-C911-42B8-A01B-3D869606CAE9}" srcOrd="0" destOrd="0" presId="urn:microsoft.com/office/officeart/2005/8/layout/hList1"/>
    <dgm:cxn modelId="{2DB30831-D04D-47C1-A8FE-99443D910E73}" type="presOf" srcId="{F4D30AB9-F5CD-4CAE-85C6-43F1853DCFAD}" destId="{AB3DC623-119C-4A0A-BEBE-5B352C65DB52}" srcOrd="0" destOrd="3" presId="urn:microsoft.com/office/officeart/2005/8/layout/hList1"/>
    <dgm:cxn modelId="{8ED71744-7075-4998-9DDD-2A96AF29766F}" srcId="{483D6553-3D07-4A20-8855-20B957145164}" destId="{8B8A3FBE-3A8A-4EFE-8D20-4DC19EFD5A8C}" srcOrd="5" destOrd="0" parTransId="{54777847-3B32-47FE-95CD-D2A54191891B}" sibTransId="{31023011-AA85-41F2-A29F-01010A39F28C}"/>
    <dgm:cxn modelId="{D958DA97-7BBB-4013-9488-8E0E149D593A}" srcId="{8879AE52-2530-49E9-AF6A-39E8AD99949D}" destId="{483D6553-3D07-4A20-8855-20B957145164}" srcOrd="0" destOrd="0" parTransId="{5C5080A7-7E35-4FF2-9644-FAE40FDDD961}" sibTransId="{7B2F1CD6-8D45-49CC-8135-A8E8D1019441}"/>
    <dgm:cxn modelId="{A532A986-7B53-4A90-89B5-D6199DACA098}" type="presOf" srcId="{A5523B2D-EAC5-4235-9A42-5307E180150C}" destId="{AB3DC623-119C-4A0A-BEBE-5B352C65DB52}" srcOrd="0" destOrd="0" presId="urn:microsoft.com/office/officeart/2005/8/layout/hList1"/>
    <dgm:cxn modelId="{6706CBEA-96B2-4BCF-AB66-5F5E0E219642}" type="presOf" srcId="{35E4B607-BC31-45FF-99E1-09CAFEABD5A1}" destId="{AB3DC623-119C-4A0A-BEBE-5B352C65DB52}" srcOrd="0" destOrd="4" presId="urn:microsoft.com/office/officeart/2005/8/layout/hList1"/>
    <dgm:cxn modelId="{118B640F-AFC0-41E5-96BD-FD6B992861A5}" type="presOf" srcId="{2D1B9781-20FC-440D-B67E-8F4C67C3CF9B}" destId="{AB3DC623-119C-4A0A-BEBE-5B352C65DB52}" srcOrd="0" destOrd="1" presId="urn:microsoft.com/office/officeart/2005/8/layout/hList1"/>
    <dgm:cxn modelId="{97DF129F-E99B-41FD-93DE-5BD64DA6A902}" srcId="{483D6553-3D07-4A20-8855-20B957145164}" destId="{3BCE95A3-3DA1-4F28-82E1-1B4CB048BEF2}" srcOrd="2" destOrd="0" parTransId="{26DA1976-FD62-4C7A-9B78-F36B2B3C9CE1}" sibTransId="{BBD60C8C-9FC1-48DF-8F09-C535D5F2B746}"/>
    <dgm:cxn modelId="{E072D46A-68E9-46F5-833F-FD4E241C0A00}" srcId="{483D6553-3D07-4A20-8855-20B957145164}" destId="{F4D30AB9-F5CD-4CAE-85C6-43F1853DCFAD}" srcOrd="3" destOrd="0" parTransId="{1898DA3E-6A55-4EC9-83A3-61B425614560}" sibTransId="{3A6C4B1A-5AA8-4712-8D75-05B5F15E6D2F}"/>
    <dgm:cxn modelId="{A5BA715E-205B-4F0B-B65C-94CE27C22921}" type="presOf" srcId="{3BCE95A3-3DA1-4F28-82E1-1B4CB048BEF2}" destId="{AB3DC623-119C-4A0A-BEBE-5B352C65DB52}" srcOrd="0" destOrd="2" presId="urn:microsoft.com/office/officeart/2005/8/layout/hList1"/>
    <dgm:cxn modelId="{628BA71D-ABE5-4BAD-AA31-E7A09970780E}" srcId="{483D6553-3D07-4A20-8855-20B957145164}" destId="{35E4B607-BC31-45FF-99E1-09CAFEABD5A1}" srcOrd="4" destOrd="0" parTransId="{CFCFB2A0-30BC-4456-B666-86EB13F34FBC}" sibTransId="{1691B9B0-A4F7-449A-A9E4-9361AEC51ECA}"/>
    <dgm:cxn modelId="{4EEB53E3-E77E-4052-9AB2-93B12BE76A71}" srcId="{483D6553-3D07-4A20-8855-20B957145164}" destId="{A5523B2D-EAC5-4235-9A42-5307E180150C}" srcOrd="0" destOrd="0" parTransId="{1F04E08B-DEB8-4148-AAE3-37066223A611}" sibTransId="{7DE8F6AC-003F-49A8-B144-969E23B44B8B}"/>
    <dgm:cxn modelId="{640DAC5E-2910-4C6D-8B01-56CF1C061EEC}" type="presOf" srcId="{8B8A3FBE-3A8A-4EFE-8D20-4DC19EFD5A8C}" destId="{AB3DC623-119C-4A0A-BEBE-5B352C65DB52}" srcOrd="0" destOrd="5" presId="urn:microsoft.com/office/officeart/2005/8/layout/hList1"/>
    <dgm:cxn modelId="{FAD2758F-DD8B-41D9-985E-9F3AB119FF7A}" type="presOf" srcId="{8879AE52-2530-49E9-AF6A-39E8AD99949D}" destId="{D848685A-A907-439C-8BC5-B76625F026C1}" srcOrd="0" destOrd="0" presId="urn:microsoft.com/office/officeart/2005/8/layout/hList1"/>
    <dgm:cxn modelId="{B22C8709-D85D-4B60-B91E-946DFB5BA162}" type="presOf" srcId="{8F22CE40-F333-4066-B7A0-D98FFE466BE1}" destId="{AB3DC623-119C-4A0A-BEBE-5B352C65DB52}" srcOrd="0" destOrd="6" presId="urn:microsoft.com/office/officeart/2005/8/layout/hList1"/>
    <dgm:cxn modelId="{2E972407-1B2F-4F8C-B81A-6BE505F6D69D}" srcId="{483D6553-3D07-4A20-8855-20B957145164}" destId="{8F22CE40-F333-4066-B7A0-D98FFE466BE1}" srcOrd="6" destOrd="0" parTransId="{F7DA2DB1-51D5-4110-B125-FF7CCC8E7244}" sibTransId="{BCA4804E-7E10-4BD3-986A-F6F1F7848AD0}"/>
    <dgm:cxn modelId="{9EF628FF-6592-4DFF-990A-B56726C3BAE8}" type="presParOf" srcId="{D848685A-A907-439C-8BC5-B76625F026C1}" destId="{ED22C239-6425-4B15-B9D1-F9B53E7FAD0F}" srcOrd="0" destOrd="0" presId="urn:microsoft.com/office/officeart/2005/8/layout/hList1"/>
    <dgm:cxn modelId="{2CCF40B1-7A13-451F-B330-358E4FB4933F}" type="presParOf" srcId="{ED22C239-6425-4B15-B9D1-F9B53E7FAD0F}" destId="{37386036-C911-42B8-A01B-3D869606CAE9}" srcOrd="0" destOrd="0" presId="urn:microsoft.com/office/officeart/2005/8/layout/hList1"/>
    <dgm:cxn modelId="{A1EF9DB9-DCD0-4F48-9741-802695EBB793}" type="presParOf" srcId="{ED22C239-6425-4B15-B9D1-F9B53E7FAD0F}" destId="{AB3DC623-119C-4A0A-BEBE-5B352C65DB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B48A2-50F4-41BA-90D2-A73EB073CEBC}"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en-CA"/>
        </a:p>
      </dgm:t>
    </dgm:pt>
    <dgm:pt modelId="{93E260EE-42F9-4A45-9C3B-D9BAF2CEA632}">
      <dgm:prSet phldrT="[Text]"/>
      <dgm:spPr/>
      <dgm:t>
        <a:bodyPr/>
        <a:lstStyle/>
        <a:p>
          <a:r>
            <a:rPr lang="en-CA" dirty="0"/>
            <a:t>Leadership</a:t>
          </a:r>
        </a:p>
      </dgm:t>
    </dgm:pt>
    <dgm:pt modelId="{F93BFC3D-86C0-417E-99F0-D69A17BFC5BE}" type="parTrans" cxnId="{57D09CBF-EC65-46E9-9244-949784D78B32}">
      <dgm:prSet/>
      <dgm:spPr/>
      <dgm:t>
        <a:bodyPr/>
        <a:lstStyle/>
        <a:p>
          <a:endParaRPr lang="en-CA"/>
        </a:p>
      </dgm:t>
    </dgm:pt>
    <dgm:pt modelId="{B5F19244-9B14-41E6-B11E-D2A9E8B7C8F0}" type="sibTrans" cxnId="{57D09CBF-EC65-46E9-9244-949784D78B32}">
      <dgm:prSet/>
      <dgm:spPr/>
      <dgm:t>
        <a:bodyPr/>
        <a:lstStyle/>
        <a:p>
          <a:endParaRPr lang="en-CA"/>
        </a:p>
      </dgm:t>
    </dgm:pt>
    <dgm:pt modelId="{B2AAA9EB-C9D2-4132-830F-AF17874CAFB5}">
      <dgm:prSet phldrT="[Text]" custT="1"/>
      <dgm:spPr/>
      <dgm:t>
        <a:bodyPr/>
        <a:lstStyle/>
        <a:p>
          <a:r>
            <a:rPr lang="en-CA" sz="1000" dirty="0"/>
            <a:t>Planning</a:t>
          </a:r>
        </a:p>
      </dgm:t>
    </dgm:pt>
    <dgm:pt modelId="{2CFCC549-C08D-4D0E-99FA-DC6AF5931969}" type="parTrans" cxnId="{D60524FE-0A4D-429B-ACA5-90463C66A020}">
      <dgm:prSet/>
      <dgm:spPr/>
      <dgm:t>
        <a:bodyPr/>
        <a:lstStyle/>
        <a:p>
          <a:endParaRPr lang="en-CA"/>
        </a:p>
      </dgm:t>
    </dgm:pt>
    <dgm:pt modelId="{BEC21031-9C2C-4998-AE1A-CC61227B8FDC}" type="sibTrans" cxnId="{D60524FE-0A4D-429B-ACA5-90463C66A020}">
      <dgm:prSet/>
      <dgm:spPr/>
      <dgm:t>
        <a:bodyPr/>
        <a:lstStyle/>
        <a:p>
          <a:endParaRPr lang="en-CA"/>
        </a:p>
      </dgm:t>
    </dgm:pt>
    <dgm:pt modelId="{4085AD90-58CD-4D1C-AEA6-1C9B89ADFA7E}">
      <dgm:prSet phldrT="[Text]" custT="1"/>
      <dgm:spPr/>
      <dgm:t>
        <a:bodyPr/>
        <a:lstStyle/>
        <a:p>
          <a:r>
            <a:rPr lang="en-CA" sz="1000" dirty="0"/>
            <a:t>Performance Evaluation</a:t>
          </a:r>
        </a:p>
      </dgm:t>
    </dgm:pt>
    <dgm:pt modelId="{0DE0781F-5245-4830-B6D5-C2968C1F42FE}" type="parTrans" cxnId="{13086BC6-247C-486C-8AA7-C3B73D529F82}">
      <dgm:prSet/>
      <dgm:spPr/>
      <dgm:t>
        <a:bodyPr/>
        <a:lstStyle/>
        <a:p>
          <a:endParaRPr lang="en-CA"/>
        </a:p>
      </dgm:t>
    </dgm:pt>
    <dgm:pt modelId="{18ECEA24-C8BE-4D4B-988F-FB93EE3BFD53}" type="sibTrans" cxnId="{13086BC6-247C-486C-8AA7-C3B73D529F82}">
      <dgm:prSet/>
      <dgm:spPr/>
      <dgm:t>
        <a:bodyPr/>
        <a:lstStyle/>
        <a:p>
          <a:endParaRPr lang="en-CA"/>
        </a:p>
      </dgm:t>
    </dgm:pt>
    <dgm:pt modelId="{9FCDBC3B-B42D-45C9-8C9C-4F888C712324}">
      <dgm:prSet phldrT="[Text]" custT="1"/>
      <dgm:spPr/>
      <dgm:t>
        <a:bodyPr/>
        <a:lstStyle/>
        <a:p>
          <a:r>
            <a:rPr lang="en-CA" sz="1000" dirty="0"/>
            <a:t>Improvement</a:t>
          </a:r>
        </a:p>
      </dgm:t>
    </dgm:pt>
    <dgm:pt modelId="{1521B438-7BD8-443E-8FE2-569E7AF592A3}" type="parTrans" cxnId="{252E854D-E430-44AA-8E3D-1D288EFD8E01}">
      <dgm:prSet/>
      <dgm:spPr/>
      <dgm:t>
        <a:bodyPr/>
        <a:lstStyle/>
        <a:p>
          <a:endParaRPr lang="en-CA"/>
        </a:p>
      </dgm:t>
    </dgm:pt>
    <dgm:pt modelId="{17D661B6-2437-495B-BECF-728017B33A0E}" type="sibTrans" cxnId="{252E854D-E430-44AA-8E3D-1D288EFD8E01}">
      <dgm:prSet/>
      <dgm:spPr/>
      <dgm:t>
        <a:bodyPr/>
        <a:lstStyle/>
        <a:p>
          <a:endParaRPr lang="en-CA"/>
        </a:p>
      </dgm:t>
    </dgm:pt>
    <dgm:pt modelId="{1A9083F9-E146-4DB0-936D-68AE0D5D41B7}">
      <dgm:prSet phldrT="[Text]" custT="1"/>
      <dgm:spPr/>
      <dgm:t>
        <a:bodyPr/>
        <a:lstStyle/>
        <a:p>
          <a:r>
            <a:rPr lang="en-CA" sz="1000" dirty="0"/>
            <a:t>Support and Operation</a:t>
          </a:r>
        </a:p>
      </dgm:t>
    </dgm:pt>
    <dgm:pt modelId="{118AEC4E-043D-4F69-B70C-8057098250B3}" type="sibTrans" cxnId="{AEA63BAA-3735-4257-92D7-4649B5D3750E}">
      <dgm:prSet/>
      <dgm:spPr/>
      <dgm:t>
        <a:bodyPr/>
        <a:lstStyle/>
        <a:p>
          <a:endParaRPr lang="en-CA"/>
        </a:p>
      </dgm:t>
    </dgm:pt>
    <dgm:pt modelId="{222A7E4E-B3AC-4D9B-A42D-B4E3C09B01F4}" type="parTrans" cxnId="{AEA63BAA-3735-4257-92D7-4649B5D3750E}">
      <dgm:prSet/>
      <dgm:spPr/>
      <dgm:t>
        <a:bodyPr/>
        <a:lstStyle/>
        <a:p>
          <a:endParaRPr lang="en-CA"/>
        </a:p>
      </dgm:t>
    </dgm:pt>
    <dgm:pt modelId="{8C5B08AB-2040-485F-A3D0-9268EB410400}" type="pres">
      <dgm:prSet presAssocID="{B0BB48A2-50F4-41BA-90D2-A73EB073CEBC}" presName="Name0" presStyleCnt="0">
        <dgm:presLayoutVars>
          <dgm:chMax val="1"/>
          <dgm:dir/>
          <dgm:animLvl val="ctr"/>
          <dgm:resizeHandles val="exact"/>
        </dgm:presLayoutVars>
      </dgm:prSet>
      <dgm:spPr/>
      <dgm:t>
        <a:bodyPr/>
        <a:lstStyle/>
        <a:p>
          <a:endParaRPr lang="en-CA"/>
        </a:p>
      </dgm:t>
    </dgm:pt>
    <dgm:pt modelId="{1E84F45E-78E7-46DB-A969-CD1A40A1CB3B}" type="pres">
      <dgm:prSet presAssocID="{93E260EE-42F9-4A45-9C3B-D9BAF2CEA632}" presName="centerShape" presStyleLbl="node0" presStyleIdx="0" presStyleCnt="1" custScaleX="76929" custScaleY="77215"/>
      <dgm:spPr/>
      <dgm:t>
        <a:bodyPr/>
        <a:lstStyle/>
        <a:p>
          <a:endParaRPr lang="en-CA"/>
        </a:p>
      </dgm:t>
    </dgm:pt>
    <dgm:pt modelId="{5F3876F5-0A73-4984-9245-5E228A31B483}" type="pres">
      <dgm:prSet presAssocID="{B2AAA9EB-C9D2-4132-830F-AF17874CAFB5}" presName="node" presStyleLbl="node1" presStyleIdx="0" presStyleCnt="4" custScaleX="70945" custScaleY="69622">
        <dgm:presLayoutVars>
          <dgm:bulletEnabled val="1"/>
        </dgm:presLayoutVars>
      </dgm:prSet>
      <dgm:spPr/>
      <dgm:t>
        <a:bodyPr/>
        <a:lstStyle/>
        <a:p>
          <a:endParaRPr lang="en-CA"/>
        </a:p>
      </dgm:t>
    </dgm:pt>
    <dgm:pt modelId="{4FD66ACB-3B04-448C-8CB9-253576F0A697}" type="pres">
      <dgm:prSet presAssocID="{B2AAA9EB-C9D2-4132-830F-AF17874CAFB5}" presName="dummy" presStyleCnt="0"/>
      <dgm:spPr/>
    </dgm:pt>
    <dgm:pt modelId="{669B1B63-3A65-4D55-B827-173C0AD8FE89}" type="pres">
      <dgm:prSet presAssocID="{BEC21031-9C2C-4998-AE1A-CC61227B8FDC}" presName="sibTrans" presStyleLbl="sibTrans2D1" presStyleIdx="0" presStyleCnt="4" custScaleX="100215" custScaleY="100029"/>
      <dgm:spPr/>
      <dgm:t>
        <a:bodyPr/>
        <a:lstStyle/>
        <a:p>
          <a:endParaRPr lang="en-CA"/>
        </a:p>
      </dgm:t>
    </dgm:pt>
    <dgm:pt modelId="{9634D40C-7316-44AC-BD22-932C284DC9C1}" type="pres">
      <dgm:prSet presAssocID="{1A9083F9-E146-4DB0-936D-68AE0D5D41B7}" presName="node" presStyleLbl="node1" presStyleIdx="1" presStyleCnt="4" custScaleX="74672" custScaleY="75823">
        <dgm:presLayoutVars>
          <dgm:bulletEnabled val="1"/>
        </dgm:presLayoutVars>
      </dgm:prSet>
      <dgm:spPr/>
      <dgm:t>
        <a:bodyPr/>
        <a:lstStyle/>
        <a:p>
          <a:endParaRPr lang="en-CA"/>
        </a:p>
      </dgm:t>
    </dgm:pt>
    <dgm:pt modelId="{733DA4E0-589A-4032-A009-FBABAB1F9F0F}" type="pres">
      <dgm:prSet presAssocID="{1A9083F9-E146-4DB0-936D-68AE0D5D41B7}" presName="dummy" presStyleCnt="0"/>
      <dgm:spPr/>
    </dgm:pt>
    <dgm:pt modelId="{77F5FF14-EB35-4038-8348-DC5DD871D945}" type="pres">
      <dgm:prSet presAssocID="{118AEC4E-043D-4F69-B70C-8057098250B3}" presName="sibTrans" presStyleLbl="sibTrans2D1" presStyleIdx="1" presStyleCnt="4" custScaleX="101792" custScaleY="100255"/>
      <dgm:spPr/>
      <dgm:t>
        <a:bodyPr/>
        <a:lstStyle/>
        <a:p>
          <a:endParaRPr lang="en-CA"/>
        </a:p>
      </dgm:t>
    </dgm:pt>
    <dgm:pt modelId="{26551161-D88A-4ADF-980B-D04FF6285AA8}" type="pres">
      <dgm:prSet presAssocID="{4085AD90-58CD-4D1C-AEA6-1C9B89ADFA7E}" presName="node" presStyleLbl="node1" presStyleIdx="2" presStyleCnt="4" custScaleX="79246" custScaleY="79673">
        <dgm:presLayoutVars>
          <dgm:bulletEnabled val="1"/>
        </dgm:presLayoutVars>
      </dgm:prSet>
      <dgm:spPr/>
      <dgm:t>
        <a:bodyPr/>
        <a:lstStyle/>
        <a:p>
          <a:endParaRPr lang="en-CA"/>
        </a:p>
      </dgm:t>
    </dgm:pt>
    <dgm:pt modelId="{BF020D2D-AEE9-4A60-A33E-9EE24504B933}" type="pres">
      <dgm:prSet presAssocID="{4085AD90-58CD-4D1C-AEA6-1C9B89ADFA7E}" presName="dummy" presStyleCnt="0"/>
      <dgm:spPr/>
    </dgm:pt>
    <dgm:pt modelId="{E26E0837-9D06-4A6B-AE06-D3FF4D66FF68}" type="pres">
      <dgm:prSet presAssocID="{18ECEA24-C8BE-4D4B-988F-FB93EE3BFD53}" presName="sibTrans" presStyleLbl="sibTrans2D1" presStyleIdx="2" presStyleCnt="4"/>
      <dgm:spPr/>
      <dgm:t>
        <a:bodyPr/>
        <a:lstStyle/>
        <a:p>
          <a:endParaRPr lang="en-CA"/>
        </a:p>
      </dgm:t>
    </dgm:pt>
    <dgm:pt modelId="{C157F61F-7B93-44CA-BD62-C80FF5D77464}" type="pres">
      <dgm:prSet presAssocID="{9FCDBC3B-B42D-45C9-8C9C-4F888C712324}" presName="node" presStyleLbl="node1" presStyleIdx="3" presStyleCnt="4" custScaleX="83130" custScaleY="82589">
        <dgm:presLayoutVars>
          <dgm:bulletEnabled val="1"/>
        </dgm:presLayoutVars>
      </dgm:prSet>
      <dgm:spPr/>
      <dgm:t>
        <a:bodyPr/>
        <a:lstStyle/>
        <a:p>
          <a:endParaRPr lang="en-CA"/>
        </a:p>
      </dgm:t>
    </dgm:pt>
    <dgm:pt modelId="{038F90E1-59B5-4617-8D6F-AE1E920E394E}" type="pres">
      <dgm:prSet presAssocID="{9FCDBC3B-B42D-45C9-8C9C-4F888C712324}" presName="dummy" presStyleCnt="0"/>
      <dgm:spPr/>
    </dgm:pt>
    <dgm:pt modelId="{56A9D392-F5A4-4944-A828-E977CCC82D56}" type="pres">
      <dgm:prSet presAssocID="{17D661B6-2437-495B-BECF-728017B33A0E}" presName="sibTrans" presStyleLbl="sibTrans2D1" presStyleIdx="3" presStyleCnt="4"/>
      <dgm:spPr/>
      <dgm:t>
        <a:bodyPr/>
        <a:lstStyle/>
        <a:p>
          <a:endParaRPr lang="en-CA"/>
        </a:p>
      </dgm:t>
    </dgm:pt>
  </dgm:ptLst>
  <dgm:cxnLst>
    <dgm:cxn modelId="{4CF2FD11-DE29-4773-A082-925A2DDB42F9}" type="presOf" srcId="{93E260EE-42F9-4A45-9C3B-D9BAF2CEA632}" destId="{1E84F45E-78E7-46DB-A969-CD1A40A1CB3B}" srcOrd="0" destOrd="0" presId="urn:microsoft.com/office/officeart/2005/8/layout/radial6"/>
    <dgm:cxn modelId="{252E854D-E430-44AA-8E3D-1D288EFD8E01}" srcId="{93E260EE-42F9-4A45-9C3B-D9BAF2CEA632}" destId="{9FCDBC3B-B42D-45C9-8C9C-4F888C712324}" srcOrd="3" destOrd="0" parTransId="{1521B438-7BD8-443E-8FE2-569E7AF592A3}" sibTransId="{17D661B6-2437-495B-BECF-728017B33A0E}"/>
    <dgm:cxn modelId="{7F5A1641-5A82-4902-8F08-59C3164FFA6E}" type="presOf" srcId="{18ECEA24-C8BE-4D4B-988F-FB93EE3BFD53}" destId="{E26E0837-9D06-4A6B-AE06-D3FF4D66FF68}" srcOrd="0" destOrd="0" presId="urn:microsoft.com/office/officeart/2005/8/layout/radial6"/>
    <dgm:cxn modelId="{B8456D05-D861-4F71-BA32-8A86E90C5650}" type="presOf" srcId="{118AEC4E-043D-4F69-B70C-8057098250B3}" destId="{77F5FF14-EB35-4038-8348-DC5DD871D945}" srcOrd="0" destOrd="0" presId="urn:microsoft.com/office/officeart/2005/8/layout/radial6"/>
    <dgm:cxn modelId="{AEA63BAA-3735-4257-92D7-4649B5D3750E}" srcId="{93E260EE-42F9-4A45-9C3B-D9BAF2CEA632}" destId="{1A9083F9-E146-4DB0-936D-68AE0D5D41B7}" srcOrd="1" destOrd="0" parTransId="{222A7E4E-B3AC-4D9B-A42D-B4E3C09B01F4}" sibTransId="{118AEC4E-043D-4F69-B70C-8057098250B3}"/>
    <dgm:cxn modelId="{57D09CBF-EC65-46E9-9244-949784D78B32}" srcId="{B0BB48A2-50F4-41BA-90D2-A73EB073CEBC}" destId="{93E260EE-42F9-4A45-9C3B-D9BAF2CEA632}" srcOrd="0" destOrd="0" parTransId="{F93BFC3D-86C0-417E-99F0-D69A17BFC5BE}" sibTransId="{B5F19244-9B14-41E6-B11E-D2A9E8B7C8F0}"/>
    <dgm:cxn modelId="{C0263353-FD1A-4C6F-8AF6-4EA644748821}" type="presOf" srcId="{17D661B6-2437-495B-BECF-728017B33A0E}" destId="{56A9D392-F5A4-4944-A828-E977CCC82D56}" srcOrd="0" destOrd="0" presId="urn:microsoft.com/office/officeart/2005/8/layout/radial6"/>
    <dgm:cxn modelId="{EAD9B711-C696-4526-B9CE-AD827E760A57}" type="presOf" srcId="{9FCDBC3B-B42D-45C9-8C9C-4F888C712324}" destId="{C157F61F-7B93-44CA-BD62-C80FF5D77464}" srcOrd="0" destOrd="0" presId="urn:microsoft.com/office/officeart/2005/8/layout/radial6"/>
    <dgm:cxn modelId="{90161E4B-B27E-4382-8418-3E8CCCD50188}" type="presOf" srcId="{BEC21031-9C2C-4998-AE1A-CC61227B8FDC}" destId="{669B1B63-3A65-4D55-B827-173C0AD8FE89}" srcOrd="0" destOrd="0" presId="urn:microsoft.com/office/officeart/2005/8/layout/radial6"/>
    <dgm:cxn modelId="{83EDF263-7A08-41FB-9C39-0015E31BF37F}" type="presOf" srcId="{1A9083F9-E146-4DB0-936D-68AE0D5D41B7}" destId="{9634D40C-7316-44AC-BD22-932C284DC9C1}" srcOrd="0" destOrd="0" presId="urn:microsoft.com/office/officeart/2005/8/layout/radial6"/>
    <dgm:cxn modelId="{13086BC6-247C-486C-8AA7-C3B73D529F82}" srcId="{93E260EE-42F9-4A45-9C3B-D9BAF2CEA632}" destId="{4085AD90-58CD-4D1C-AEA6-1C9B89ADFA7E}" srcOrd="2" destOrd="0" parTransId="{0DE0781F-5245-4830-B6D5-C2968C1F42FE}" sibTransId="{18ECEA24-C8BE-4D4B-988F-FB93EE3BFD53}"/>
    <dgm:cxn modelId="{53D8866A-08B0-4EAA-AF5D-99139ED12EEE}" type="presOf" srcId="{B2AAA9EB-C9D2-4132-830F-AF17874CAFB5}" destId="{5F3876F5-0A73-4984-9245-5E228A31B483}" srcOrd="0" destOrd="0" presId="urn:microsoft.com/office/officeart/2005/8/layout/radial6"/>
    <dgm:cxn modelId="{D60524FE-0A4D-429B-ACA5-90463C66A020}" srcId="{93E260EE-42F9-4A45-9C3B-D9BAF2CEA632}" destId="{B2AAA9EB-C9D2-4132-830F-AF17874CAFB5}" srcOrd="0" destOrd="0" parTransId="{2CFCC549-C08D-4D0E-99FA-DC6AF5931969}" sibTransId="{BEC21031-9C2C-4998-AE1A-CC61227B8FDC}"/>
    <dgm:cxn modelId="{FBF299E1-7E0C-45C5-92B5-74CA88D857EC}" type="presOf" srcId="{4085AD90-58CD-4D1C-AEA6-1C9B89ADFA7E}" destId="{26551161-D88A-4ADF-980B-D04FF6285AA8}" srcOrd="0" destOrd="0" presId="urn:microsoft.com/office/officeart/2005/8/layout/radial6"/>
    <dgm:cxn modelId="{7F07DBB0-14CD-4770-ACA4-751952D23ED3}" type="presOf" srcId="{B0BB48A2-50F4-41BA-90D2-A73EB073CEBC}" destId="{8C5B08AB-2040-485F-A3D0-9268EB410400}" srcOrd="0" destOrd="0" presId="urn:microsoft.com/office/officeart/2005/8/layout/radial6"/>
    <dgm:cxn modelId="{0B913844-43A9-4E8C-A009-6E4F66082043}" type="presParOf" srcId="{8C5B08AB-2040-485F-A3D0-9268EB410400}" destId="{1E84F45E-78E7-46DB-A969-CD1A40A1CB3B}" srcOrd="0" destOrd="0" presId="urn:microsoft.com/office/officeart/2005/8/layout/radial6"/>
    <dgm:cxn modelId="{B21F8CA1-844D-4500-8C59-7ABCF19F24BE}" type="presParOf" srcId="{8C5B08AB-2040-485F-A3D0-9268EB410400}" destId="{5F3876F5-0A73-4984-9245-5E228A31B483}" srcOrd="1" destOrd="0" presId="urn:microsoft.com/office/officeart/2005/8/layout/radial6"/>
    <dgm:cxn modelId="{4ECFFCB1-3757-44E0-AC8F-BFA631874612}" type="presParOf" srcId="{8C5B08AB-2040-485F-A3D0-9268EB410400}" destId="{4FD66ACB-3B04-448C-8CB9-253576F0A697}" srcOrd="2" destOrd="0" presId="urn:microsoft.com/office/officeart/2005/8/layout/radial6"/>
    <dgm:cxn modelId="{496F6A50-5F94-4E68-A92F-C91011E59BFF}" type="presParOf" srcId="{8C5B08AB-2040-485F-A3D0-9268EB410400}" destId="{669B1B63-3A65-4D55-B827-173C0AD8FE89}" srcOrd="3" destOrd="0" presId="urn:microsoft.com/office/officeart/2005/8/layout/radial6"/>
    <dgm:cxn modelId="{000223A9-2B51-414F-BD61-16D58633BC7F}" type="presParOf" srcId="{8C5B08AB-2040-485F-A3D0-9268EB410400}" destId="{9634D40C-7316-44AC-BD22-932C284DC9C1}" srcOrd="4" destOrd="0" presId="urn:microsoft.com/office/officeart/2005/8/layout/radial6"/>
    <dgm:cxn modelId="{9EEEA358-05E8-4669-B1A8-A2EFBDF795A6}" type="presParOf" srcId="{8C5B08AB-2040-485F-A3D0-9268EB410400}" destId="{733DA4E0-589A-4032-A009-FBABAB1F9F0F}" srcOrd="5" destOrd="0" presId="urn:microsoft.com/office/officeart/2005/8/layout/radial6"/>
    <dgm:cxn modelId="{72A03F3C-F183-400B-9AA9-22F59FC928E3}" type="presParOf" srcId="{8C5B08AB-2040-485F-A3D0-9268EB410400}" destId="{77F5FF14-EB35-4038-8348-DC5DD871D945}" srcOrd="6" destOrd="0" presId="urn:microsoft.com/office/officeart/2005/8/layout/radial6"/>
    <dgm:cxn modelId="{D3D79EC3-7086-4A71-88BE-1C02A6C4E64A}" type="presParOf" srcId="{8C5B08AB-2040-485F-A3D0-9268EB410400}" destId="{26551161-D88A-4ADF-980B-D04FF6285AA8}" srcOrd="7" destOrd="0" presId="urn:microsoft.com/office/officeart/2005/8/layout/radial6"/>
    <dgm:cxn modelId="{3D2EC876-B009-4D4E-A497-124B538F17A9}" type="presParOf" srcId="{8C5B08AB-2040-485F-A3D0-9268EB410400}" destId="{BF020D2D-AEE9-4A60-A33E-9EE24504B933}" srcOrd="8" destOrd="0" presId="urn:microsoft.com/office/officeart/2005/8/layout/radial6"/>
    <dgm:cxn modelId="{8DBAE72F-A645-46F4-A806-ADC9005F4007}" type="presParOf" srcId="{8C5B08AB-2040-485F-A3D0-9268EB410400}" destId="{E26E0837-9D06-4A6B-AE06-D3FF4D66FF68}" srcOrd="9" destOrd="0" presId="urn:microsoft.com/office/officeart/2005/8/layout/radial6"/>
    <dgm:cxn modelId="{CA25E504-5BA9-42ED-A356-613519ECA04C}" type="presParOf" srcId="{8C5B08AB-2040-485F-A3D0-9268EB410400}" destId="{C157F61F-7B93-44CA-BD62-C80FF5D77464}" srcOrd="10" destOrd="0" presId="urn:microsoft.com/office/officeart/2005/8/layout/radial6"/>
    <dgm:cxn modelId="{2BD5B852-4936-4D4E-A82C-12C61BC9368D}" type="presParOf" srcId="{8C5B08AB-2040-485F-A3D0-9268EB410400}" destId="{038F90E1-59B5-4617-8D6F-AE1E920E394E}" srcOrd="11" destOrd="0" presId="urn:microsoft.com/office/officeart/2005/8/layout/radial6"/>
    <dgm:cxn modelId="{564AA05A-D8CB-47C1-8306-7E71BDC066A5}" type="presParOf" srcId="{8C5B08AB-2040-485F-A3D0-9268EB410400}" destId="{56A9D392-F5A4-4944-A828-E977CCC82D5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D1F0F6-FABD-408A-96D4-2C7D73337E9A}"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CA"/>
        </a:p>
      </dgm:t>
    </dgm:pt>
    <dgm:pt modelId="{B560C3EC-541C-4615-A9FE-D66D44BADD43}">
      <dgm:prSet phldrT="[Text]"/>
      <dgm:spPr/>
      <dgm:t>
        <a:bodyPr/>
        <a:lstStyle/>
        <a:p>
          <a:r>
            <a:rPr lang="en-CA" dirty="0"/>
            <a:t>Environmental Policy</a:t>
          </a:r>
        </a:p>
      </dgm:t>
    </dgm:pt>
    <dgm:pt modelId="{570C1203-51BB-4289-90F4-C9E29C6E682C}" type="parTrans" cxnId="{0A133DFC-4B56-4159-9058-9AD3C669C8E5}">
      <dgm:prSet/>
      <dgm:spPr/>
      <dgm:t>
        <a:bodyPr/>
        <a:lstStyle/>
        <a:p>
          <a:endParaRPr lang="en-CA"/>
        </a:p>
      </dgm:t>
    </dgm:pt>
    <dgm:pt modelId="{0715BE1E-F709-4A1A-9743-CCCE2E2DEA83}" type="sibTrans" cxnId="{0A133DFC-4B56-4159-9058-9AD3C669C8E5}">
      <dgm:prSet/>
      <dgm:spPr/>
      <dgm:t>
        <a:bodyPr/>
        <a:lstStyle/>
        <a:p>
          <a:endParaRPr lang="en-CA"/>
        </a:p>
      </dgm:t>
    </dgm:pt>
    <dgm:pt modelId="{4B14DA47-A281-498A-9AE2-EBA7CDBAE8E2}">
      <dgm:prSet phldrT="[Text]"/>
      <dgm:spPr/>
      <dgm:t>
        <a:bodyPr/>
        <a:lstStyle/>
        <a:p>
          <a:r>
            <a:rPr lang="en-CA" dirty="0"/>
            <a:t>Review policy to ensure it aligns with EMS objectives</a:t>
          </a:r>
        </a:p>
      </dgm:t>
    </dgm:pt>
    <dgm:pt modelId="{1D8979D2-3907-4811-8385-CE417A918BCB}" type="parTrans" cxnId="{A3E78E37-E4B4-4837-8EF8-5D8ACF78FBFD}">
      <dgm:prSet/>
      <dgm:spPr/>
      <dgm:t>
        <a:bodyPr/>
        <a:lstStyle/>
        <a:p>
          <a:endParaRPr lang="en-CA"/>
        </a:p>
      </dgm:t>
    </dgm:pt>
    <dgm:pt modelId="{416270A2-61CD-4706-8439-1E3C84025D9A}" type="sibTrans" cxnId="{A3E78E37-E4B4-4837-8EF8-5D8ACF78FBFD}">
      <dgm:prSet/>
      <dgm:spPr/>
      <dgm:t>
        <a:bodyPr/>
        <a:lstStyle/>
        <a:p>
          <a:endParaRPr lang="en-CA"/>
        </a:p>
      </dgm:t>
    </dgm:pt>
    <dgm:pt modelId="{E746A525-BFA6-425F-9D8F-3F5F2F8DB5DC}">
      <dgm:prSet phldrT="[Text]"/>
      <dgm:spPr/>
      <dgm:t>
        <a:bodyPr/>
        <a:lstStyle/>
        <a:p>
          <a:r>
            <a:rPr lang="en-CA" dirty="0"/>
            <a:t>Include commitments as per ISO 14001</a:t>
          </a:r>
        </a:p>
      </dgm:t>
    </dgm:pt>
    <dgm:pt modelId="{8AF4CE51-3250-4FD1-AEB9-B4D295FFF192}" type="parTrans" cxnId="{822E85E6-70BD-43A2-B392-76144A9D11B6}">
      <dgm:prSet/>
      <dgm:spPr/>
      <dgm:t>
        <a:bodyPr/>
        <a:lstStyle/>
        <a:p>
          <a:endParaRPr lang="en-CA"/>
        </a:p>
      </dgm:t>
    </dgm:pt>
    <dgm:pt modelId="{FF3B04EC-979C-4E46-AB21-6F86F271B61F}" type="sibTrans" cxnId="{822E85E6-70BD-43A2-B392-76144A9D11B6}">
      <dgm:prSet/>
      <dgm:spPr/>
      <dgm:t>
        <a:bodyPr/>
        <a:lstStyle/>
        <a:p>
          <a:endParaRPr lang="en-CA"/>
        </a:p>
      </dgm:t>
    </dgm:pt>
    <dgm:pt modelId="{753EAA82-AA84-4813-8D1A-2E49B2A99825}">
      <dgm:prSet phldrT="[Text]"/>
      <dgm:spPr/>
      <dgm:t>
        <a:bodyPr/>
        <a:lstStyle/>
        <a:p>
          <a:r>
            <a:rPr lang="en-CA" dirty="0"/>
            <a:t>Aspects &amp; Impacts</a:t>
          </a:r>
        </a:p>
      </dgm:t>
    </dgm:pt>
    <dgm:pt modelId="{1D36F230-59DB-43F3-A30D-116E587B17D4}" type="parTrans" cxnId="{15D756C0-DF53-4CAA-868C-3FD5F9BD2165}">
      <dgm:prSet/>
      <dgm:spPr/>
      <dgm:t>
        <a:bodyPr/>
        <a:lstStyle/>
        <a:p>
          <a:endParaRPr lang="en-CA"/>
        </a:p>
      </dgm:t>
    </dgm:pt>
    <dgm:pt modelId="{6DE06136-F1E7-499F-9575-857887855EDA}" type="sibTrans" cxnId="{15D756C0-DF53-4CAA-868C-3FD5F9BD2165}">
      <dgm:prSet/>
      <dgm:spPr/>
      <dgm:t>
        <a:bodyPr/>
        <a:lstStyle/>
        <a:p>
          <a:endParaRPr lang="en-CA"/>
        </a:p>
      </dgm:t>
    </dgm:pt>
    <dgm:pt modelId="{4A3B4909-54B4-4ABB-B605-8E060B93199C}">
      <dgm:prSet phldrT="[Text]"/>
      <dgm:spPr/>
      <dgm:t>
        <a:bodyPr/>
        <a:lstStyle/>
        <a:p>
          <a:r>
            <a:rPr lang="en-CA" dirty="0"/>
            <a:t>Assess environmental aspects and related impacts</a:t>
          </a:r>
        </a:p>
      </dgm:t>
    </dgm:pt>
    <dgm:pt modelId="{C15F5F84-83BD-4229-888E-E6704384BF2C}" type="parTrans" cxnId="{466B3F8C-F63F-471C-85CD-B62B9DD6CEBD}">
      <dgm:prSet/>
      <dgm:spPr/>
      <dgm:t>
        <a:bodyPr/>
        <a:lstStyle/>
        <a:p>
          <a:endParaRPr lang="en-CA"/>
        </a:p>
      </dgm:t>
    </dgm:pt>
    <dgm:pt modelId="{33A6DB89-1FC6-4B14-BB03-DB8863B6309D}" type="sibTrans" cxnId="{466B3F8C-F63F-471C-85CD-B62B9DD6CEBD}">
      <dgm:prSet/>
      <dgm:spPr/>
      <dgm:t>
        <a:bodyPr/>
        <a:lstStyle/>
        <a:p>
          <a:endParaRPr lang="en-CA"/>
        </a:p>
      </dgm:t>
    </dgm:pt>
    <dgm:pt modelId="{8248CB54-5D0A-4B8B-9C69-AFF5ACD5E370}">
      <dgm:prSet phldrT="[Text]"/>
      <dgm:spPr/>
      <dgm:t>
        <a:bodyPr/>
        <a:lstStyle/>
        <a:p>
          <a:r>
            <a:rPr lang="en-CA" dirty="0"/>
            <a:t>Identify legal environmental requirements</a:t>
          </a:r>
        </a:p>
      </dgm:t>
    </dgm:pt>
    <dgm:pt modelId="{242EB122-5953-45B6-B29D-63311895D996}" type="parTrans" cxnId="{8E64621D-87B5-4783-8849-FBF10A05C957}">
      <dgm:prSet/>
      <dgm:spPr/>
      <dgm:t>
        <a:bodyPr/>
        <a:lstStyle/>
        <a:p>
          <a:endParaRPr lang="en-CA"/>
        </a:p>
      </dgm:t>
    </dgm:pt>
    <dgm:pt modelId="{4D1FA506-B9E6-4493-A364-4C7E19CCB660}" type="sibTrans" cxnId="{8E64621D-87B5-4783-8849-FBF10A05C957}">
      <dgm:prSet/>
      <dgm:spPr/>
      <dgm:t>
        <a:bodyPr/>
        <a:lstStyle/>
        <a:p>
          <a:endParaRPr lang="en-CA"/>
        </a:p>
      </dgm:t>
    </dgm:pt>
    <dgm:pt modelId="{FB374136-0F7C-45FC-B391-3C4C94B094F0}">
      <dgm:prSet phldrT="[Text]"/>
      <dgm:spPr/>
      <dgm:t>
        <a:bodyPr/>
        <a:lstStyle/>
        <a:p>
          <a:r>
            <a:rPr lang="en-CA" dirty="0"/>
            <a:t>EMS Objectives</a:t>
          </a:r>
        </a:p>
      </dgm:t>
    </dgm:pt>
    <dgm:pt modelId="{48629C59-8FBF-4BE1-AAF9-1A9BB05D25D5}" type="parTrans" cxnId="{171E2E53-DE36-47FA-9E77-2E43DF055DEC}">
      <dgm:prSet/>
      <dgm:spPr/>
      <dgm:t>
        <a:bodyPr/>
        <a:lstStyle/>
        <a:p>
          <a:endParaRPr lang="en-CA"/>
        </a:p>
      </dgm:t>
    </dgm:pt>
    <dgm:pt modelId="{8631AA9F-1A9E-477C-A1D4-726346D81E86}" type="sibTrans" cxnId="{171E2E53-DE36-47FA-9E77-2E43DF055DEC}">
      <dgm:prSet/>
      <dgm:spPr/>
      <dgm:t>
        <a:bodyPr/>
        <a:lstStyle/>
        <a:p>
          <a:endParaRPr lang="en-CA"/>
        </a:p>
      </dgm:t>
    </dgm:pt>
    <dgm:pt modelId="{47C9A201-7424-4144-AACE-59A72A1B9C8A}">
      <dgm:prSet phldrT="[Text]"/>
      <dgm:spPr/>
      <dgm:t>
        <a:bodyPr/>
        <a:lstStyle/>
        <a:p>
          <a:r>
            <a:rPr lang="en-CA" dirty="0"/>
            <a:t>Set environmental objectives to reduce environmental impacts</a:t>
          </a:r>
        </a:p>
      </dgm:t>
    </dgm:pt>
    <dgm:pt modelId="{525C939E-93D5-4345-9C53-77AAE5B098BE}" type="parTrans" cxnId="{EB1C9639-F590-42FA-A886-19417DC7C249}">
      <dgm:prSet/>
      <dgm:spPr/>
      <dgm:t>
        <a:bodyPr/>
        <a:lstStyle/>
        <a:p>
          <a:endParaRPr lang="en-CA"/>
        </a:p>
      </dgm:t>
    </dgm:pt>
    <dgm:pt modelId="{2097B617-F9FA-4026-8F71-D3C9B0370416}" type="sibTrans" cxnId="{EB1C9639-F590-42FA-A886-19417DC7C249}">
      <dgm:prSet/>
      <dgm:spPr/>
      <dgm:t>
        <a:bodyPr/>
        <a:lstStyle/>
        <a:p>
          <a:endParaRPr lang="en-CA"/>
        </a:p>
      </dgm:t>
    </dgm:pt>
    <dgm:pt modelId="{1D93180C-0C6E-42B4-8E6F-0C15707793A0}">
      <dgm:prSet phldrT="[Text]"/>
      <dgm:spPr/>
      <dgm:t>
        <a:bodyPr/>
        <a:lstStyle/>
        <a:p>
          <a:r>
            <a:rPr lang="en-CA" dirty="0"/>
            <a:t>Comply with legal</a:t>
          </a:r>
        </a:p>
      </dgm:t>
    </dgm:pt>
    <dgm:pt modelId="{A9C90893-51FB-4C1A-803E-C3C08B67A7B0}" type="parTrans" cxnId="{6D6EF651-C157-467C-AAC7-237993599E32}">
      <dgm:prSet/>
      <dgm:spPr/>
      <dgm:t>
        <a:bodyPr/>
        <a:lstStyle/>
        <a:p>
          <a:endParaRPr lang="en-CA"/>
        </a:p>
      </dgm:t>
    </dgm:pt>
    <dgm:pt modelId="{7D960DC2-0F07-4A1F-B4AA-C18A9D5520E0}" type="sibTrans" cxnId="{6D6EF651-C157-467C-AAC7-237993599E32}">
      <dgm:prSet/>
      <dgm:spPr/>
      <dgm:t>
        <a:bodyPr/>
        <a:lstStyle/>
        <a:p>
          <a:endParaRPr lang="en-CA"/>
        </a:p>
      </dgm:t>
    </dgm:pt>
    <dgm:pt modelId="{ED7109EF-AA8F-49DD-9945-03F6B7D35114}">
      <dgm:prSet phldrT="[Text]"/>
      <dgm:spPr/>
      <dgm:t>
        <a:bodyPr/>
        <a:lstStyle/>
        <a:p>
          <a:r>
            <a:rPr lang="en-CA" dirty="0"/>
            <a:t>Environmental Programs</a:t>
          </a:r>
        </a:p>
      </dgm:t>
    </dgm:pt>
    <dgm:pt modelId="{C6BD7436-8C42-4C43-AB18-AC122448339D}" type="parTrans" cxnId="{22C20269-EA20-455F-89BA-12FB6EEE2E58}">
      <dgm:prSet/>
      <dgm:spPr/>
      <dgm:t>
        <a:bodyPr/>
        <a:lstStyle/>
        <a:p>
          <a:endParaRPr lang="en-CA"/>
        </a:p>
      </dgm:t>
    </dgm:pt>
    <dgm:pt modelId="{95911078-05B1-4C2F-9EC0-736E53AAEC25}" type="sibTrans" cxnId="{22C20269-EA20-455F-89BA-12FB6EEE2E58}">
      <dgm:prSet/>
      <dgm:spPr/>
      <dgm:t>
        <a:bodyPr/>
        <a:lstStyle/>
        <a:p>
          <a:endParaRPr lang="en-CA"/>
        </a:p>
      </dgm:t>
    </dgm:pt>
    <dgm:pt modelId="{7A06EA08-1020-4336-9A9B-42827E892BDA}">
      <dgm:prSet phldrT="[Text]"/>
      <dgm:spPr/>
      <dgm:t>
        <a:bodyPr/>
        <a:lstStyle/>
        <a:p>
          <a:r>
            <a:rPr lang="en-CA" dirty="0"/>
            <a:t>Establish programs to meet EMS objectives</a:t>
          </a:r>
        </a:p>
      </dgm:t>
    </dgm:pt>
    <dgm:pt modelId="{4021F9CC-7147-4922-8B65-1124E72CA8BA}" type="parTrans" cxnId="{607B1363-D918-4554-9FB7-40834CC0A46C}">
      <dgm:prSet/>
      <dgm:spPr/>
      <dgm:t>
        <a:bodyPr/>
        <a:lstStyle/>
        <a:p>
          <a:endParaRPr lang="en-CA"/>
        </a:p>
      </dgm:t>
    </dgm:pt>
    <dgm:pt modelId="{BA1B5891-9FDA-4406-8FDF-7831806E0FE1}" type="sibTrans" cxnId="{607B1363-D918-4554-9FB7-40834CC0A46C}">
      <dgm:prSet/>
      <dgm:spPr/>
      <dgm:t>
        <a:bodyPr/>
        <a:lstStyle/>
        <a:p>
          <a:endParaRPr lang="en-CA"/>
        </a:p>
      </dgm:t>
    </dgm:pt>
    <dgm:pt modelId="{D86447DB-BF58-4468-BD22-A7A4C36305B1}" type="pres">
      <dgm:prSet presAssocID="{D5D1F0F6-FABD-408A-96D4-2C7D73337E9A}" presName="linearFlow" presStyleCnt="0">
        <dgm:presLayoutVars>
          <dgm:dir/>
          <dgm:animLvl val="lvl"/>
          <dgm:resizeHandles val="exact"/>
        </dgm:presLayoutVars>
      </dgm:prSet>
      <dgm:spPr/>
      <dgm:t>
        <a:bodyPr/>
        <a:lstStyle/>
        <a:p>
          <a:endParaRPr lang="en-CA"/>
        </a:p>
      </dgm:t>
    </dgm:pt>
    <dgm:pt modelId="{E9DA76A7-3B7F-4145-8954-7764FC443A8C}" type="pres">
      <dgm:prSet presAssocID="{B560C3EC-541C-4615-A9FE-D66D44BADD43}" presName="composite" presStyleCnt="0"/>
      <dgm:spPr/>
    </dgm:pt>
    <dgm:pt modelId="{794CB9C6-0A59-4A53-99D7-0E99ACDB6373}" type="pres">
      <dgm:prSet presAssocID="{B560C3EC-541C-4615-A9FE-D66D44BADD43}" presName="parentText" presStyleLbl="alignNode1" presStyleIdx="0" presStyleCnt="4">
        <dgm:presLayoutVars>
          <dgm:chMax val="1"/>
          <dgm:bulletEnabled val="1"/>
        </dgm:presLayoutVars>
      </dgm:prSet>
      <dgm:spPr/>
      <dgm:t>
        <a:bodyPr/>
        <a:lstStyle/>
        <a:p>
          <a:endParaRPr lang="en-CA"/>
        </a:p>
      </dgm:t>
    </dgm:pt>
    <dgm:pt modelId="{6E99FF12-B9A1-4F3A-856F-04E67CD23B3A}" type="pres">
      <dgm:prSet presAssocID="{B560C3EC-541C-4615-A9FE-D66D44BADD43}" presName="descendantText" presStyleLbl="alignAcc1" presStyleIdx="0" presStyleCnt="4">
        <dgm:presLayoutVars>
          <dgm:bulletEnabled val="1"/>
        </dgm:presLayoutVars>
      </dgm:prSet>
      <dgm:spPr/>
      <dgm:t>
        <a:bodyPr/>
        <a:lstStyle/>
        <a:p>
          <a:endParaRPr lang="en-CA"/>
        </a:p>
      </dgm:t>
    </dgm:pt>
    <dgm:pt modelId="{13DDECFD-B076-4309-8590-AD24A0410BB4}" type="pres">
      <dgm:prSet presAssocID="{0715BE1E-F709-4A1A-9743-CCCE2E2DEA83}" presName="sp" presStyleCnt="0"/>
      <dgm:spPr/>
    </dgm:pt>
    <dgm:pt modelId="{CCB7D6F5-C451-4407-8A4D-D9362A3C54C4}" type="pres">
      <dgm:prSet presAssocID="{753EAA82-AA84-4813-8D1A-2E49B2A99825}" presName="composite" presStyleCnt="0"/>
      <dgm:spPr/>
    </dgm:pt>
    <dgm:pt modelId="{1B1E7440-6744-4C5E-9117-1D8A5392FDC1}" type="pres">
      <dgm:prSet presAssocID="{753EAA82-AA84-4813-8D1A-2E49B2A99825}" presName="parentText" presStyleLbl="alignNode1" presStyleIdx="1" presStyleCnt="4">
        <dgm:presLayoutVars>
          <dgm:chMax val="1"/>
          <dgm:bulletEnabled val="1"/>
        </dgm:presLayoutVars>
      </dgm:prSet>
      <dgm:spPr/>
      <dgm:t>
        <a:bodyPr/>
        <a:lstStyle/>
        <a:p>
          <a:endParaRPr lang="en-CA"/>
        </a:p>
      </dgm:t>
    </dgm:pt>
    <dgm:pt modelId="{F2C917D1-4448-4F92-B7D7-76CBF1945765}" type="pres">
      <dgm:prSet presAssocID="{753EAA82-AA84-4813-8D1A-2E49B2A99825}" presName="descendantText" presStyleLbl="alignAcc1" presStyleIdx="1" presStyleCnt="4">
        <dgm:presLayoutVars>
          <dgm:bulletEnabled val="1"/>
        </dgm:presLayoutVars>
      </dgm:prSet>
      <dgm:spPr/>
      <dgm:t>
        <a:bodyPr/>
        <a:lstStyle/>
        <a:p>
          <a:endParaRPr lang="en-CA"/>
        </a:p>
      </dgm:t>
    </dgm:pt>
    <dgm:pt modelId="{48C18F29-5B80-46A1-9E6B-19CB2F08FE02}" type="pres">
      <dgm:prSet presAssocID="{6DE06136-F1E7-499F-9575-857887855EDA}" presName="sp" presStyleCnt="0"/>
      <dgm:spPr/>
    </dgm:pt>
    <dgm:pt modelId="{0D041724-AB36-4F15-854A-47473C9F09B8}" type="pres">
      <dgm:prSet presAssocID="{FB374136-0F7C-45FC-B391-3C4C94B094F0}" presName="composite" presStyleCnt="0"/>
      <dgm:spPr/>
    </dgm:pt>
    <dgm:pt modelId="{7D872B93-2D4E-4CFC-A9D2-36D8B0FE675A}" type="pres">
      <dgm:prSet presAssocID="{FB374136-0F7C-45FC-B391-3C4C94B094F0}" presName="parentText" presStyleLbl="alignNode1" presStyleIdx="2" presStyleCnt="4">
        <dgm:presLayoutVars>
          <dgm:chMax val="1"/>
          <dgm:bulletEnabled val="1"/>
        </dgm:presLayoutVars>
      </dgm:prSet>
      <dgm:spPr/>
      <dgm:t>
        <a:bodyPr/>
        <a:lstStyle/>
        <a:p>
          <a:endParaRPr lang="en-CA"/>
        </a:p>
      </dgm:t>
    </dgm:pt>
    <dgm:pt modelId="{BD3CAC07-DC81-44E9-B788-B7E2013F010C}" type="pres">
      <dgm:prSet presAssocID="{FB374136-0F7C-45FC-B391-3C4C94B094F0}" presName="descendantText" presStyleLbl="alignAcc1" presStyleIdx="2" presStyleCnt="4">
        <dgm:presLayoutVars>
          <dgm:bulletEnabled val="1"/>
        </dgm:presLayoutVars>
      </dgm:prSet>
      <dgm:spPr/>
      <dgm:t>
        <a:bodyPr/>
        <a:lstStyle/>
        <a:p>
          <a:endParaRPr lang="en-CA"/>
        </a:p>
      </dgm:t>
    </dgm:pt>
    <dgm:pt modelId="{84C442CC-E25C-401E-A4A7-3D10B69E3615}" type="pres">
      <dgm:prSet presAssocID="{8631AA9F-1A9E-477C-A1D4-726346D81E86}" presName="sp" presStyleCnt="0"/>
      <dgm:spPr/>
    </dgm:pt>
    <dgm:pt modelId="{B685CBEA-B0C3-4BC6-B903-2252DD21D999}" type="pres">
      <dgm:prSet presAssocID="{ED7109EF-AA8F-49DD-9945-03F6B7D35114}" presName="composite" presStyleCnt="0"/>
      <dgm:spPr/>
    </dgm:pt>
    <dgm:pt modelId="{36E51756-5930-488F-B729-8F702E1E20BC}" type="pres">
      <dgm:prSet presAssocID="{ED7109EF-AA8F-49DD-9945-03F6B7D35114}" presName="parentText" presStyleLbl="alignNode1" presStyleIdx="3" presStyleCnt="4">
        <dgm:presLayoutVars>
          <dgm:chMax val="1"/>
          <dgm:bulletEnabled val="1"/>
        </dgm:presLayoutVars>
      </dgm:prSet>
      <dgm:spPr/>
      <dgm:t>
        <a:bodyPr/>
        <a:lstStyle/>
        <a:p>
          <a:endParaRPr lang="en-CA"/>
        </a:p>
      </dgm:t>
    </dgm:pt>
    <dgm:pt modelId="{6AC38DFD-2346-48B9-AE54-39E58A7637B3}" type="pres">
      <dgm:prSet presAssocID="{ED7109EF-AA8F-49DD-9945-03F6B7D35114}" presName="descendantText" presStyleLbl="alignAcc1" presStyleIdx="3" presStyleCnt="4">
        <dgm:presLayoutVars>
          <dgm:bulletEnabled val="1"/>
        </dgm:presLayoutVars>
      </dgm:prSet>
      <dgm:spPr/>
      <dgm:t>
        <a:bodyPr/>
        <a:lstStyle/>
        <a:p>
          <a:endParaRPr lang="en-CA"/>
        </a:p>
      </dgm:t>
    </dgm:pt>
  </dgm:ptLst>
  <dgm:cxnLst>
    <dgm:cxn modelId="{04ECA33B-BD26-470C-8A83-1511E9BD9B85}" type="presOf" srcId="{FB374136-0F7C-45FC-B391-3C4C94B094F0}" destId="{7D872B93-2D4E-4CFC-A9D2-36D8B0FE675A}" srcOrd="0" destOrd="0" presId="urn:microsoft.com/office/officeart/2005/8/layout/chevron2"/>
    <dgm:cxn modelId="{607B1363-D918-4554-9FB7-40834CC0A46C}" srcId="{ED7109EF-AA8F-49DD-9945-03F6B7D35114}" destId="{7A06EA08-1020-4336-9A9B-42827E892BDA}" srcOrd="0" destOrd="0" parTransId="{4021F9CC-7147-4922-8B65-1124E72CA8BA}" sibTransId="{BA1B5891-9FDA-4406-8FDF-7831806E0FE1}"/>
    <dgm:cxn modelId="{8E64621D-87B5-4783-8849-FBF10A05C957}" srcId="{753EAA82-AA84-4813-8D1A-2E49B2A99825}" destId="{8248CB54-5D0A-4B8B-9C69-AFF5ACD5E370}" srcOrd="1" destOrd="0" parTransId="{242EB122-5953-45B6-B29D-63311895D996}" sibTransId="{4D1FA506-B9E6-4493-A364-4C7E19CCB660}"/>
    <dgm:cxn modelId="{22C20269-EA20-455F-89BA-12FB6EEE2E58}" srcId="{D5D1F0F6-FABD-408A-96D4-2C7D73337E9A}" destId="{ED7109EF-AA8F-49DD-9945-03F6B7D35114}" srcOrd="3" destOrd="0" parTransId="{C6BD7436-8C42-4C43-AB18-AC122448339D}" sibTransId="{95911078-05B1-4C2F-9EC0-736E53AAEC25}"/>
    <dgm:cxn modelId="{D6B0C370-49D6-47D4-B042-73DDB460FA5C}" type="presOf" srcId="{B560C3EC-541C-4615-A9FE-D66D44BADD43}" destId="{794CB9C6-0A59-4A53-99D7-0E99ACDB6373}" srcOrd="0" destOrd="0" presId="urn:microsoft.com/office/officeart/2005/8/layout/chevron2"/>
    <dgm:cxn modelId="{82865EB7-5192-4E5C-9228-3868815A0FFF}" type="presOf" srcId="{E746A525-BFA6-425F-9D8F-3F5F2F8DB5DC}" destId="{6E99FF12-B9A1-4F3A-856F-04E67CD23B3A}" srcOrd="0" destOrd="1" presId="urn:microsoft.com/office/officeart/2005/8/layout/chevron2"/>
    <dgm:cxn modelId="{3CFEB2AD-EC86-4288-BB73-008D73F003EF}" type="presOf" srcId="{D5D1F0F6-FABD-408A-96D4-2C7D73337E9A}" destId="{D86447DB-BF58-4468-BD22-A7A4C36305B1}" srcOrd="0" destOrd="0" presId="urn:microsoft.com/office/officeart/2005/8/layout/chevron2"/>
    <dgm:cxn modelId="{EB1C9639-F590-42FA-A886-19417DC7C249}" srcId="{FB374136-0F7C-45FC-B391-3C4C94B094F0}" destId="{47C9A201-7424-4144-AACE-59A72A1B9C8A}" srcOrd="0" destOrd="0" parTransId="{525C939E-93D5-4345-9C53-77AAE5B098BE}" sibTransId="{2097B617-F9FA-4026-8F71-D3C9B0370416}"/>
    <dgm:cxn modelId="{466B3F8C-F63F-471C-85CD-B62B9DD6CEBD}" srcId="{753EAA82-AA84-4813-8D1A-2E49B2A99825}" destId="{4A3B4909-54B4-4ABB-B605-8E060B93199C}" srcOrd="0" destOrd="0" parTransId="{C15F5F84-83BD-4229-888E-E6704384BF2C}" sibTransId="{33A6DB89-1FC6-4B14-BB03-DB8863B6309D}"/>
    <dgm:cxn modelId="{822E85E6-70BD-43A2-B392-76144A9D11B6}" srcId="{B560C3EC-541C-4615-A9FE-D66D44BADD43}" destId="{E746A525-BFA6-425F-9D8F-3F5F2F8DB5DC}" srcOrd="1" destOrd="0" parTransId="{8AF4CE51-3250-4FD1-AEB9-B4D295FFF192}" sibTransId="{FF3B04EC-979C-4E46-AB21-6F86F271B61F}"/>
    <dgm:cxn modelId="{171E2E53-DE36-47FA-9E77-2E43DF055DEC}" srcId="{D5D1F0F6-FABD-408A-96D4-2C7D73337E9A}" destId="{FB374136-0F7C-45FC-B391-3C4C94B094F0}" srcOrd="2" destOrd="0" parTransId="{48629C59-8FBF-4BE1-AAF9-1A9BB05D25D5}" sibTransId="{8631AA9F-1A9E-477C-A1D4-726346D81E86}"/>
    <dgm:cxn modelId="{B0C0AA86-695F-4DB1-AEBD-4CC78825867C}" type="presOf" srcId="{ED7109EF-AA8F-49DD-9945-03F6B7D35114}" destId="{36E51756-5930-488F-B729-8F702E1E20BC}" srcOrd="0" destOrd="0" presId="urn:microsoft.com/office/officeart/2005/8/layout/chevron2"/>
    <dgm:cxn modelId="{6D6EF651-C157-467C-AAC7-237993599E32}" srcId="{FB374136-0F7C-45FC-B391-3C4C94B094F0}" destId="{1D93180C-0C6E-42B4-8E6F-0C15707793A0}" srcOrd="1" destOrd="0" parTransId="{A9C90893-51FB-4C1A-803E-C3C08B67A7B0}" sibTransId="{7D960DC2-0F07-4A1F-B4AA-C18A9D5520E0}"/>
    <dgm:cxn modelId="{833CD70E-C280-4E00-A343-34430C7423F6}" type="presOf" srcId="{7A06EA08-1020-4336-9A9B-42827E892BDA}" destId="{6AC38DFD-2346-48B9-AE54-39E58A7637B3}" srcOrd="0" destOrd="0" presId="urn:microsoft.com/office/officeart/2005/8/layout/chevron2"/>
    <dgm:cxn modelId="{2C05B6A0-6AB4-4167-8335-E6C2873BE009}" type="presOf" srcId="{1D93180C-0C6E-42B4-8E6F-0C15707793A0}" destId="{BD3CAC07-DC81-44E9-B788-B7E2013F010C}" srcOrd="0" destOrd="1" presId="urn:microsoft.com/office/officeart/2005/8/layout/chevron2"/>
    <dgm:cxn modelId="{D0B55816-4907-4E8C-80F9-36AE2319E37C}" type="presOf" srcId="{4A3B4909-54B4-4ABB-B605-8E060B93199C}" destId="{F2C917D1-4448-4F92-B7D7-76CBF1945765}" srcOrd="0" destOrd="0" presId="urn:microsoft.com/office/officeart/2005/8/layout/chevron2"/>
    <dgm:cxn modelId="{15D756C0-DF53-4CAA-868C-3FD5F9BD2165}" srcId="{D5D1F0F6-FABD-408A-96D4-2C7D73337E9A}" destId="{753EAA82-AA84-4813-8D1A-2E49B2A99825}" srcOrd="1" destOrd="0" parTransId="{1D36F230-59DB-43F3-A30D-116E587B17D4}" sibTransId="{6DE06136-F1E7-499F-9575-857887855EDA}"/>
    <dgm:cxn modelId="{EF5D930A-4E2A-403B-8883-7BCF23E56573}" type="presOf" srcId="{8248CB54-5D0A-4B8B-9C69-AFF5ACD5E370}" destId="{F2C917D1-4448-4F92-B7D7-76CBF1945765}" srcOrd="0" destOrd="1" presId="urn:microsoft.com/office/officeart/2005/8/layout/chevron2"/>
    <dgm:cxn modelId="{FF82684C-C05E-4F21-BE8F-5CE5410C74CC}" type="presOf" srcId="{753EAA82-AA84-4813-8D1A-2E49B2A99825}" destId="{1B1E7440-6744-4C5E-9117-1D8A5392FDC1}" srcOrd="0" destOrd="0" presId="urn:microsoft.com/office/officeart/2005/8/layout/chevron2"/>
    <dgm:cxn modelId="{BBED62B1-7039-4230-A933-9A9865BCA899}" type="presOf" srcId="{47C9A201-7424-4144-AACE-59A72A1B9C8A}" destId="{BD3CAC07-DC81-44E9-B788-B7E2013F010C}" srcOrd="0" destOrd="0" presId="urn:microsoft.com/office/officeart/2005/8/layout/chevron2"/>
    <dgm:cxn modelId="{A3E78E37-E4B4-4837-8EF8-5D8ACF78FBFD}" srcId="{B560C3EC-541C-4615-A9FE-D66D44BADD43}" destId="{4B14DA47-A281-498A-9AE2-EBA7CDBAE8E2}" srcOrd="0" destOrd="0" parTransId="{1D8979D2-3907-4811-8385-CE417A918BCB}" sibTransId="{416270A2-61CD-4706-8439-1E3C84025D9A}"/>
    <dgm:cxn modelId="{B9125C26-27CF-410C-8E3D-D15390A07C21}" type="presOf" srcId="{4B14DA47-A281-498A-9AE2-EBA7CDBAE8E2}" destId="{6E99FF12-B9A1-4F3A-856F-04E67CD23B3A}" srcOrd="0" destOrd="0" presId="urn:microsoft.com/office/officeart/2005/8/layout/chevron2"/>
    <dgm:cxn modelId="{0A133DFC-4B56-4159-9058-9AD3C669C8E5}" srcId="{D5D1F0F6-FABD-408A-96D4-2C7D73337E9A}" destId="{B560C3EC-541C-4615-A9FE-D66D44BADD43}" srcOrd="0" destOrd="0" parTransId="{570C1203-51BB-4289-90F4-C9E29C6E682C}" sibTransId="{0715BE1E-F709-4A1A-9743-CCCE2E2DEA83}"/>
    <dgm:cxn modelId="{9BB91D94-6C2F-4C0D-81E8-5CB5F21DE29B}" type="presParOf" srcId="{D86447DB-BF58-4468-BD22-A7A4C36305B1}" destId="{E9DA76A7-3B7F-4145-8954-7764FC443A8C}" srcOrd="0" destOrd="0" presId="urn:microsoft.com/office/officeart/2005/8/layout/chevron2"/>
    <dgm:cxn modelId="{D5B7745E-5267-424B-92A1-DE2DF7DCFD90}" type="presParOf" srcId="{E9DA76A7-3B7F-4145-8954-7764FC443A8C}" destId="{794CB9C6-0A59-4A53-99D7-0E99ACDB6373}" srcOrd="0" destOrd="0" presId="urn:microsoft.com/office/officeart/2005/8/layout/chevron2"/>
    <dgm:cxn modelId="{96D25771-52A1-45D5-A581-7CD5318565DE}" type="presParOf" srcId="{E9DA76A7-3B7F-4145-8954-7764FC443A8C}" destId="{6E99FF12-B9A1-4F3A-856F-04E67CD23B3A}" srcOrd="1" destOrd="0" presId="urn:microsoft.com/office/officeart/2005/8/layout/chevron2"/>
    <dgm:cxn modelId="{EAF0E552-B27B-4320-A101-E4C2FA214810}" type="presParOf" srcId="{D86447DB-BF58-4468-BD22-A7A4C36305B1}" destId="{13DDECFD-B076-4309-8590-AD24A0410BB4}" srcOrd="1" destOrd="0" presId="urn:microsoft.com/office/officeart/2005/8/layout/chevron2"/>
    <dgm:cxn modelId="{36C60A27-ABC2-42ED-8D13-57C2B41872B0}" type="presParOf" srcId="{D86447DB-BF58-4468-BD22-A7A4C36305B1}" destId="{CCB7D6F5-C451-4407-8A4D-D9362A3C54C4}" srcOrd="2" destOrd="0" presId="urn:microsoft.com/office/officeart/2005/8/layout/chevron2"/>
    <dgm:cxn modelId="{76D6CBB2-25C4-4DB2-8D5E-BEF7CA68BFD2}" type="presParOf" srcId="{CCB7D6F5-C451-4407-8A4D-D9362A3C54C4}" destId="{1B1E7440-6744-4C5E-9117-1D8A5392FDC1}" srcOrd="0" destOrd="0" presId="urn:microsoft.com/office/officeart/2005/8/layout/chevron2"/>
    <dgm:cxn modelId="{2DFD5251-AA7E-436C-A7B4-AF86BF19B509}" type="presParOf" srcId="{CCB7D6F5-C451-4407-8A4D-D9362A3C54C4}" destId="{F2C917D1-4448-4F92-B7D7-76CBF1945765}" srcOrd="1" destOrd="0" presId="urn:microsoft.com/office/officeart/2005/8/layout/chevron2"/>
    <dgm:cxn modelId="{2FD472B4-98C3-4236-A113-2A07264AAF91}" type="presParOf" srcId="{D86447DB-BF58-4468-BD22-A7A4C36305B1}" destId="{48C18F29-5B80-46A1-9E6B-19CB2F08FE02}" srcOrd="3" destOrd="0" presId="urn:microsoft.com/office/officeart/2005/8/layout/chevron2"/>
    <dgm:cxn modelId="{F898AEFF-B216-405E-983D-2515C04AA295}" type="presParOf" srcId="{D86447DB-BF58-4468-BD22-A7A4C36305B1}" destId="{0D041724-AB36-4F15-854A-47473C9F09B8}" srcOrd="4" destOrd="0" presId="urn:microsoft.com/office/officeart/2005/8/layout/chevron2"/>
    <dgm:cxn modelId="{CD8A49A5-1971-4630-AD5C-6651EF42BCEF}" type="presParOf" srcId="{0D041724-AB36-4F15-854A-47473C9F09B8}" destId="{7D872B93-2D4E-4CFC-A9D2-36D8B0FE675A}" srcOrd="0" destOrd="0" presId="urn:microsoft.com/office/officeart/2005/8/layout/chevron2"/>
    <dgm:cxn modelId="{0DF7431F-39D3-4A15-AFAA-A63480A880D7}" type="presParOf" srcId="{0D041724-AB36-4F15-854A-47473C9F09B8}" destId="{BD3CAC07-DC81-44E9-B788-B7E2013F010C}" srcOrd="1" destOrd="0" presId="urn:microsoft.com/office/officeart/2005/8/layout/chevron2"/>
    <dgm:cxn modelId="{B94112FE-7B07-4291-9E8C-1BB5104C4278}" type="presParOf" srcId="{D86447DB-BF58-4468-BD22-A7A4C36305B1}" destId="{84C442CC-E25C-401E-A4A7-3D10B69E3615}" srcOrd="5" destOrd="0" presId="urn:microsoft.com/office/officeart/2005/8/layout/chevron2"/>
    <dgm:cxn modelId="{5AB620C4-8CCA-4A6B-B228-4E725FBF1F44}" type="presParOf" srcId="{D86447DB-BF58-4468-BD22-A7A4C36305B1}" destId="{B685CBEA-B0C3-4BC6-B903-2252DD21D999}" srcOrd="6" destOrd="0" presId="urn:microsoft.com/office/officeart/2005/8/layout/chevron2"/>
    <dgm:cxn modelId="{2626F227-D3EE-4C74-A6A7-6734F1779FFD}" type="presParOf" srcId="{B685CBEA-B0C3-4BC6-B903-2252DD21D999}" destId="{36E51756-5930-488F-B729-8F702E1E20BC}" srcOrd="0" destOrd="0" presId="urn:microsoft.com/office/officeart/2005/8/layout/chevron2"/>
    <dgm:cxn modelId="{F43475DC-77F5-4804-84C6-013107B89780}" type="presParOf" srcId="{B685CBEA-B0C3-4BC6-B903-2252DD21D999}" destId="{6AC38DFD-2346-48B9-AE54-39E58A7637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1F0F6-FABD-408A-96D4-2C7D73337E9A}"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en-CA"/>
        </a:p>
      </dgm:t>
    </dgm:pt>
    <dgm:pt modelId="{DFA98A08-F894-44BE-B5CA-676D495E7351}">
      <dgm:prSet phldrT="[Text]"/>
      <dgm:spPr/>
      <dgm:t>
        <a:bodyPr/>
        <a:lstStyle/>
        <a:p>
          <a:endParaRPr lang="en-CA" dirty="0"/>
        </a:p>
      </dgm:t>
    </dgm:pt>
    <dgm:pt modelId="{8C2A2B68-64B5-4BD9-8F27-2B7DC772FC8E}">
      <dgm:prSet phldrT="[Text]"/>
      <dgm:spPr/>
      <dgm:t>
        <a:bodyPr/>
        <a:lstStyle/>
        <a:p>
          <a:r>
            <a:rPr lang="en-CA" dirty="0"/>
            <a:t>Management Review completes the cycle of the EMS by reviewing the progress of the EMS and making necessary improvements</a:t>
          </a:r>
        </a:p>
      </dgm:t>
    </dgm:pt>
    <dgm:pt modelId="{C3DCE3AC-F7CD-41BF-813B-332D9197ED20}">
      <dgm:prSet phldrT="[Text]"/>
      <dgm:spPr/>
      <dgm:t>
        <a:bodyPr/>
        <a:lstStyle/>
        <a:p>
          <a:r>
            <a:rPr lang="en-CA" dirty="0"/>
            <a:t>Review</a:t>
          </a:r>
        </a:p>
      </dgm:t>
    </dgm:pt>
    <dgm:pt modelId="{B4C5897B-7101-45D1-90DB-1B2DAE7AAE65}" type="sibTrans" cxnId="{4692425D-66FD-476D-931A-119C893D7C51}">
      <dgm:prSet/>
      <dgm:spPr/>
      <dgm:t>
        <a:bodyPr/>
        <a:lstStyle/>
        <a:p>
          <a:endParaRPr lang="en-CA"/>
        </a:p>
      </dgm:t>
    </dgm:pt>
    <dgm:pt modelId="{A138F821-C6F5-48AF-8225-86EC1E1F5C86}" type="parTrans" cxnId="{4692425D-66FD-476D-931A-119C893D7C51}">
      <dgm:prSet/>
      <dgm:spPr/>
      <dgm:t>
        <a:bodyPr/>
        <a:lstStyle/>
        <a:p>
          <a:endParaRPr lang="en-CA"/>
        </a:p>
      </dgm:t>
    </dgm:pt>
    <dgm:pt modelId="{A9C4F682-C8BD-42BA-A41C-C943AEB59BCF}" type="sibTrans" cxnId="{EC4B09A9-117D-4CC0-BDEC-2106A89D6B93}">
      <dgm:prSet/>
      <dgm:spPr/>
      <dgm:t>
        <a:bodyPr/>
        <a:lstStyle/>
        <a:p>
          <a:endParaRPr lang="en-CA"/>
        </a:p>
      </dgm:t>
    </dgm:pt>
    <dgm:pt modelId="{E71F4F26-0C05-40B3-9562-B5BCA9248C85}" type="parTrans" cxnId="{EC4B09A9-117D-4CC0-BDEC-2106A89D6B93}">
      <dgm:prSet/>
      <dgm:spPr/>
      <dgm:t>
        <a:bodyPr/>
        <a:lstStyle/>
        <a:p>
          <a:endParaRPr lang="en-CA"/>
        </a:p>
      </dgm:t>
    </dgm:pt>
    <dgm:pt modelId="{8A864425-A7D0-42A4-9492-17371604DDFB}" type="sibTrans" cxnId="{CC3FEFD9-56D1-4592-9E47-59A3651ACB1F}">
      <dgm:prSet/>
      <dgm:spPr/>
      <dgm:t>
        <a:bodyPr/>
        <a:lstStyle/>
        <a:p>
          <a:endParaRPr lang="en-CA"/>
        </a:p>
      </dgm:t>
    </dgm:pt>
    <dgm:pt modelId="{F30D8602-2607-49D8-B8AD-2C3AB3FBFD39}" type="parTrans" cxnId="{CC3FEFD9-56D1-4592-9E47-59A3651ACB1F}">
      <dgm:prSet/>
      <dgm:spPr/>
      <dgm:t>
        <a:bodyPr/>
        <a:lstStyle/>
        <a:p>
          <a:endParaRPr lang="en-CA"/>
        </a:p>
      </dgm:t>
    </dgm:pt>
    <dgm:pt modelId="{5407DA8D-B5F3-43AE-B8CB-D613708C269B}">
      <dgm:prSet phldrT="[Text]"/>
      <dgm:spPr/>
      <dgm:t>
        <a:bodyPr/>
        <a:lstStyle/>
        <a:p>
          <a:r>
            <a:rPr lang="en-CA" dirty="0"/>
            <a:t>Check that the EMS is working as intended by conducting periodic internal audits</a:t>
          </a:r>
        </a:p>
      </dgm:t>
    </dgm:pt>
    <dgm:pt modelId="{51D63CC4-B498-4AAB-9E9D-0F14B0C40218}">
      <dgm:prSet phldrT="[Text]"/>
      <dgm:spPr/>
      <dgm:t>
        <a:bodyPr/>
        <a:lstStyle/>
        <a:p>
          <a:r>
            <a:rPr lang="en-CA" dirty="0"/>
            <a:t>Audit</a:t>
          </a:r>
        </a:p>
      </dgm:t>
    </dgm:pt>
    <dgm:pt modelId="{3B044C1F-94BD-4A54-906D-CF80BBDFA120}" type="sibTrans" cxnId="{215254F5-B897-4BC7-9DAB-08342802F90E}">
      <dgm:prSet/>
      <dgm:spPr/>
      <dgm:t>
        <a:bodyPr/>
        <a:lstStyle/>
        <a:p>
          <a:endParaRPr lang="en-CA"/>
        </a:p>
      </dgm:t>
    </dgm:pt>
    <dgm:pt modelId="{59944696-700E-45E2-9E71-624B02AC45F1}" type="parTrans" cxnId="{215254F5-B897-4BC7-9DAB-08342802F90E}">
      <dgm:prSet/>
      <dgm:spPr/>
      <dgm:t>
        <a:bodyPr/>
        <a:lstStyle/>
        <a:p>
          <a:endParaRPr lang="en-CA"/>
        </a:p>
      </dgm:t>
    </dgm:pt>
    <dgm:pt modelId="{C815866E-5885-40AF-A192-B80F12FB0CCB}" type="sibTrans" cxnId="{40B1CB23-0BF3-423D-ABF9-BEAA7433F556}">
      <dgm:prSet/>
      <dgm:spPr/>
      <dgm:t>
        <a:bodyPr/>
        <a:lstStyle/>
        <a:p>
          <a:endParaRPr lang="en-CA"/>
        </a:p>
      </dgm:t>
    </dgm:pt>
    <dgm:pt modelId="{CF0E8962-093D-4E75-A365-043BF9654F22}" type="parTrans" cxnId="{40B1CB23-0BF3-423D-ABF9-BEAA7433F556}">
      <dgm:prSet/>
      <dgm:spPr/>
      <dgm:t>
        <a:bodyPr/>
        <a:lstStyle/>
        <a:p>
          <a:endParaRPr lang="en-CA"/>
        </a:p>
      </dgm:t>
    </dgm:pt>
    <dgm:pt modelId="{5C519C8D-4FD3-4002-B19F-C566B00D2BE6}">
      <dgm:prSet phldrT="[Text]"/>
      <dgm:spPr/>
      <dgm:t>
        <a:bodyPr/>
        <a:lstStyle/>
        <a:p>
          <a:r>
            <a:rPr lang="en-CA" dirty="0"/>
            <a:t>Monitor and measure progress in achieving EMS objectives</a:t>
          </a:r>
        </a:p>
      </dgm:t>
    </dgm:pt>
    <dgm:pt modelId="{40025105-FB5B-4B86-B3D4-3EB00F410001}">
      <dgm:prSet phldrT="[Text]"/>
      <dgm:spPr/>
      <dgm:t>
        <a:bodyPr/>
        <a:lstStyle/>
        <a:p>
          <a:r>
            <a:rPr lang="en-CA" dirty="0"/>
            <a:t>Monitor &amp; Measure</a:t>
          </a:r>
        </a:p>
      </dgm:t>
    </dgm:pt>
    <dgm:pt modelId="{BF60DF57-FAE0-4B27-A103-D0FEE027E420}" type="sibTrans" cxnId="{8F75A5F5-6E19-4BED-9282-CD58CBD54A0D}">
      <dgm:prSet/>
      <dgm:spPr/>
      <dgm:t>
        <a:bodyPr/>
        <a:lstStyle/>
        <a:p>
          <a:endParaRPr lang="en-CA"/>
        </a:p>
      </dgm:t>
    </dgm:pt>
    <dgm:pt modelId="{E32CB576-3C76-4608-BEDD-F8330A2D44C5}" type="parTrans" cxnId="{8F75A5F5-6E19-4BED-9282-CD58CBD54A0D}">
      <dgm:prSet/>
      <dgm:spPr/>
      <dgm:t>
        <a:bodyPr/>
        <a:lstStyle/>
        <a:p>
          <a:endParaRPr lang="en-CA"/>
        </a:p>
      </dgm:t>
    </dgm:pt>
    <dgm:pt modelId="{C57E37AB-BD27-45F7-9280-1040E24195CE}" type="sibTrans" cxnId="{5BB1EA76-1856-4740-AE80-6A064364DAC1}">
      <dgm:prSet/>
      <dgm:spPr/>
      <dgm:t>
        <a:bodyPr/>
        <a:lstStyle/>
        <a:p>
          <a:endParaRPr lang="en-CA"/>
        </a:p>
      </dgm:t>
    </dgm:pt>
    <dgm:pt modelId="{4BF92A8D-89CC-4840-B9FF-1054CFF75D21}" type="parTrans" cxnId="{5BB1EA76-1856-4740-AE80-6A064364DAC1}">
      <dgm:prSet/>
      <dgm:spPr/>
      <dgm:t>
        <a:bodyPr/>
        <a:lstStyle/>
        <a:p>
          <a:endParaRPr lang="en-CA"/>
        </a:p>
      </dgm:t>
    </dgm:pt>
    <dgm:pt modelId="{45AB0070-84C2-480D-A8BE-B41AE5501E08}">
      <dgm:prSet phldrT="[Text]"/>
      <dgm:spPr/>
      <dgm:t>
        <a:bodyPr/>
        <a:lstStyle/>
        <a:p>
          <a:r>
            <a:rPr lang="en-CA" dirty="0"/>
            <a:t>Ensure all staff have an understanding of EMS and competency through environmental awareness and other necessary training. (i.e. internal auditing)</a:t>
          </a:r>
        </a:p>
      </dgm:t>
    </dgm:pt>
    <dgm:pt modelId="{52E76EB5-7A12-4FB7-B5F8-24A91397942D}">
      <dgm:prSet phldrT="[Text]"/>
      <dgm:spPr/>
      <dgm:t>
        <a:bodyPr/>
        <a:lstStyle/>
        <a:p>
          <a:r>
            <a:rPr lang="en-CA" dirty="0"/>
            <a:t>EMS Awareness Training</a:t>
          </a:r>
        </a:p>
      </dgm:t>
    </dgm:pt>
    <dgm:pt modelId="{6D8242CE-AD83-4F30-B79F-62B7128023D6}" type="sibTrans" cxnId="{95D8D69C-A0D8-4E0B-8409-4FFC52B33E73}">
      <dgm:prSet/>
      <dgm:spPr/>
      <dgm:t>
        <a:bodyPr/>
        <a:lstStyle/>
        <a:p>
          <a:endParaRPr lang="en-CA"/>
        </a:p>
      </dgm:t>
    </dgm:pt>
    <dgm:pt modelId="{943D5C5C-A0F2-475A-A6D9-24BA864639D7}" type="parTrans" cxnId="{95D8D69C-A0D8-4E0B-8409-4FFC52B33E73}">
      <dgm:prSet/>
      <dgm:spPr/>
      <dgm:t>
        <a:bodyPr/>
        <a:lstStyle/>
        <a:p>
          <a:endParaRPr lang="en-CA"/>
        </a:p>
      </dgm:t>
    </dgm:pt>
    <dgm:pt modelId="{0A87ADB6-9F60-4201-88AD-82CE97476F2A}" type="sibTrans" cxnId="{EF2553AF-3C39-42A6-AB4D-454D0CBE86B2}">
      <dgm:prSet/>
      <dgm:spPr/>
      <dgm:t>
        <a:bodyPr/>
        <a:lstStyle/>
        <a:p>
          <a:endParaRPr lang="en-CA"/>
        </a:p>
      </dgm:t>
    </dgm:pt>
    <dgm:pt modelId="{3A16A74E-6FB9-4AED-808F-9755A74AE071}" type="parTrans" cxnId="{EF2553AF-3C39-42A6-AB4D-454D0CBE86B2}">
      <dgm:prSet/>
      <dgm:spPr/>
      <dgm:t>
        <a:bodyPr/>
        <a:lstStyle/>
        <a:p>
          <a:endParaRPr lang="en-CA"/>
        </a:p>
      </dgm:t>
    </dgm:pt>
    <dgm:pt modelId="{D86447DB-BF58-4468-BD22-A7A4C36305B1}" type="pres">
      <dgm:prSet presAssocID="{D5D1F0F6-FABD-408A-96D4-2C7D73337E9A}" presName="linearFlow" presStyleCnt="0">
        <dgm:presLayoutVars>
          <dgm:dir/>
          <dgm:animLvl val="lvl"/>
          <dgm:resizeHandles val="exact"/>
        </dgm:presLayoutVars>
      </dgm:prSet>
      <dgm:spPr/>
      <dgm:t>
        <a:bodyPr/>
        <a:lstStyle/>
        <a:p>
          <a:endParaRPr lang="en-CA"/>
        </a:p>
      </dgm:t>
    </dgm:pt>
    <dgm:pt modelId="{4382FDE9-3E81-44EC-94FE-F8E1EBF1EBA7}" type="pres">
      <dgm:prSet presAssocID="{52E76EB5-7A12-4FB7-B5F8-24A91397942D}" presName="composite" presStyleCnt="0"/>
      <dgm:spPr/>
    </dgm:pt>
    <dgm:pt modelId="{06748A39-232B-4026-B240-DA3C0336D025}" type="pres">
      <dgm:prSet presAssocID="{52E76EB5-7A12-4FB7-B5F8-24A91397942D}" presName="parentText" presStyleLbl="alignNode1" presStyleIdx="0" presStyleCnt="4">
        <dgm:presLayoutVars>
          <dgm:chMax val="1"/>
          <dgm:bulletEnabled val="1"/>
        </dgm:presLayoutVars>
      </dgm:prSet>
      <dgm:spPr/>
      <dgm:t>
        <a:bodyPr/>
        <a:lstStyle/>
        <a:p>
          <a:endParaRPr lang="en-CA"/>
        </a:p>
      </dgm:t>
    </dgm:pt>
    <dgm:pt modelId="{C8F7F35B-0A4F-40CC-A189-3DACC8FC5C6E}" type="pres">
      <dgm:prSet presAssocID="{52E76EB5-7A12-4FB7-B5F8-24A91397942D}" presName="descendantText" presStyleLbl="alignAcc1" presStyleIdx="0" presStyleCnt="4">
        <dgm:presLayoutVars>
          <dgm:bulletEnabled val="1"/>
        </dgm:presLayoutVars>
      </dgm:prSet>
      <dgm:spPr/>
      <dgm:t>
        <a:bodyPr/>
        <a:lstStyle/>
        <a:p>
          <a:endParaRPr lang="en-CA"/>
        </a:p>
      </dgm:t>
    </dgm:pt>
    <dgm:pt modelId="{B7887AAB-E44D-4D0C-9C19-4F70A8C4A02F}" type="pres">
      <dgm:prSet presAssocID="{6D8242CE-AD83-4F30-B79F-62B7128023D6}" presName="sp" presStyleCnt="0"/>
      <dgm:spPr/>
    </dgm:pt>
    <dgm:pt modelId="{B14435D7-475D-4089-B6FA-0C1C930CD914}" type="pres">
      <dgm:prSet presAssocID="{40025105-FB5B-4B86-B3D4-3EB00F410001}" presName="composite" presStyleCnt="0"/>
      <dgm:spPr/>
    </dgm:pt>
    <dgm:pt modelId="{6BF6B749-B931-4393-BBC0-616F5168ABF4}" type="pres">
      <dgm:prSet presAssocID="{40025105-FB5B-4B86-B3D4-3EB00F410001}" presName="parentText" presStyleLbl="alignNode1" presStyleIdx="1" presStyleCnt="4">
        <dgm:presLayoutVars>
          <dgm:chMax val="1"/>
          <dgm:bulletEnabled val="1"/>
        </dgm:presLayoutVars>
      </dgm:prSet>
      <dgm:spPr/>
      <dgm:t>
        <a:bodyPr/>
        <a:lstStyle/>
        <a:p>
          <a:endParaRPr lang="en-CA"/>
        </a:p>
      </dgm:t>
    </dgm:pt>
    <dgm:pt modelId="{9B39265F-4508-4834-AFDC-3D0A57DD3B3D}" type="pres">
      <dgm:prSet presAssocID="{40025105-FB5B-4B86-B3D4-3EB00F410001}" presName="descendantText" presStyleLbl="alignAcc1" presStyleIdx="1" presStyleCnt="4">
        <dgm:presLayoutVars>
          <dgm:bulletEnabled val="1"/>
        </dgm:presLayoutVars>
      </dgm:prSet>
      <dgm:spPr/>
      <dgm:t>
        <a:bodyPr/>
        <a:lstStyle/>
        <a:p>
          <a:endParaRPr lang="en-CA"/>
        </a:p>
      </dgm:t>
    </dgm:pt>
    <dgm:pt modelId="{6EAE91B6-6D08-43D9-A856-D88C8B769D2E}" type="pres">
      <dgm:prSet presAssocID="{BF60DF57-FAE0-4B27-A103-D0FEE027E420}" presName="sp" presStyleCnt="0"/>
      <dgm:spPr/>
    </dgm:pt>
    <dgm:pt modelId="{19F93CA1-D89D-4C3B-944F-3C4AB04818D1}" type="pres">
      <dgm:prSet presAssocID="{51D63CC4-B498-4AAB-9E9D-0F14B0C40218}" presName="composite" presStyleCnt="0"/>
      <dgm:spPr/>
    </dgm:pt>
    <dgm:pt modelId="{56AA6E1A-6447-4DC4-9F91-E9B1F43C8B80}" type="pres">
      <dgm:prSet presAssocID="{51D63CC4-B498-4AAB-9E9D-0F14B0C40218}" presName="parentText" presStyleLbl="alignNode1" presStyleIdx="2" presStyleCnt="4">
        <dgm:presLayoutVars>
          <dgm:chMax val="1"/>
          <dgm:bulletEnabled val="1"/>
        </dgm:presLayoutVars>
      </dgm:prSet>
      <dgm:spPr/>
      <dgm:t>
        <a:bodyPr/>
        <a:lstStyle/>
        <a:p>
          <a:endParaRPr lang="en-CA"/>
        </a:p>
      </dgm:t>
    </dgm:pt>
    <dgm:pt modelId="{952EA3CB-9FD5-4057-8D4E-B49E3F2385D9}" type="pres">
      <dgm:prSet presAssocID="{51D63CC4-B498-4AAB-9E9D-0F14B0C40218}" presName="descendantText" presStyleLbl="alignAcc1" presStyleIdx="2" presStyleCnt="4">
        <dgm:presLayoutVars>
          <dgm:bulletEnabled val="1"/>
        </dgm:presLayoutVars>
      </dgm:prSet>
      <dgm:spPr/>
      <dgm:t>
        <a:bodyPr/>
        <a:lstStyle/>
        <a:p>
          <a:endParaRPr lang="en-CA"/>
        </a:p>
      </dgm:t>
    </dgm:pt>
    <dgm:pt modelId="{FB9B4E32-CA27-4C71-B120-42B7DDD1C6E6}" type="pres">
      <dgm:prSet presAssocID="{3B044C1F-94BD-4A54-906D-CF80BBDFA120}" presName="sp" presStyleCnt="0"/>
      <dgm:spPr/>
    </dgm:pt>
    <dgm:pt modelId="{8F080812-900A-44E8-9F63-CE41544166A6}" type="pres">
      <dgm:prSet presAssocID="{C3DCE3AC-F7CD-41BF-813B-332D9197ED20}" presName="composite" presStyleCnt="0"/>
      <dgm:spPr/>
    </dgm:pt>
    <dgm:pt modelId="{6F6CBB15-4FFE-4573-91AD-B93DC475E69A}" type="pres">
      <dgm:prSet presAssocID="{C3DCE3AC-F7CD-41BF-813B-332D9197ED20}" presName="parentText" presStyleLbl="alignNode1" presStyleIdx="3" presStyleCnt="4">
        <dgm:presLayoutVars>
          <dgm:chMax val="1"/>
          <dgm:bulletEnabled val="1"/>
        </dgm:presLayoutVars>
      </dgm:prSet>
      <dgm:spPr/>
      <dgm:t>
        <a:bodyPr/>
        <a:lstStyle/>
        <a:p>
          <a:endParaRPr lang="en-CA"/>
        </a:p>
      </dgm:t>
    </dgm:pt>
    <dgm:pt modelId="{D177CE21-466E-41F7-828F-D9C6D567EBB1}" type="pres">
      <dgm:prSet presAssocID="{C3DCE3AC-F7CD-41BF-813B-332D9197ED20}" presName="descendantText" presStyleLbl="alignAcc1" presStyleIdx="3" presStyleCnt="4">
        <dgm:presLayoutVars>
          <dgm:bulletEnabled val="1"/>
        </dgm:presLayoutVars>
      </dgm:prSet>
      <dgm:spPr/>
      <dgm:t>
        <a:bodyPr/>
        <a:lstStyle/>
        <a:p>
          <a:endParaRPr lang="en-CA"/>
        </a:p>
      </dgm:t>
    </dgm:pt>
  </dgm:ptLst>
  <dgm:cxnLst>
    <dgm:cxn modelId="{45592FCD-44FA-4009-81E0-D3ED226903A6}" type="presOf" srcId="{40025105-FB5B-4B86-B3D4-3EB00F410001}" destId="{6BF6B749-B931-4393-BBC0-616F5168ABF4}" srcOrd="0" destOrd="0" presId="urn:microsoft.com/office/officeart/2005/8/layout/chevron2"/>
    <dgm:cxn modelId="{7FAC663D-81C4-435D-8FB8-E08E430142FB}" type="presOf" srcId="{D5D1F0F6-FABD-408A-96D4-2C7D73337E9A}" destId="{D86447DB-BF58-4468-BD22-A7A4C36305B1}" srcOrd="0" destOrd="0" presId="urn:microsoft.com/office/officeart/2005/8/layout/chevron2"/>
    <dgm:cxn modelId="{95D8D69C-A0D8-4E0B-8409-4FFC52B33E73}" srcId="{D5D1F0F6-FABD-408A-96D4-2C7D73337E9A}" destId="{52E76EB5-7A12-4FB7-B5F8-24A91397942D}" srcOrd="0" destOrd="0" parTransId="{943D5C5C-A0F2-475A-A6D9-24BA864639D7}" sibTransId="{6D8242CE-AD83-4F30-B79F-62B7128023D6}"/>
    <dgm:cxn modelId="{EF2553AF-3C39-42A6-AB4D-454D0CBE86B2}" srcId="{52E76EB5-7A12-4FB7-B5F8-24A91397942D}" destId="{45AB0070-84C2-480D-A8BE-B41AE5501E08}" srcOrd="0" destOrd="0" parTransId="{3A16A74E-6FB9-4AED-808F-9755A74AE071}" sibTransId="{0A87ADB6-9F60-4201-88AD-82CE97476F2A}"/>
    <dgm:cxn modelId="{7E882E30-F604-4691-A883-DB8B21EC9247}" type="presOf" srcId="{51D63CC4-B498-4AAB-9E9D-0F14B0C40218}" destId="{56AA6E1A-6447-4DC4-9F91-E9B1F43C8B80}" srcOrd="0" destOrd="0" presId="urn:microsoft.com/office/officeart/2005/8/layout/chevron2"/>
    <dgm:cxn modelId="{36ED6B0B-0F84-4463-BE64-3B11FDE7AED2}" type="presOf" srcId="{C3DCE3AC-F7CD-41BF-813B-332D9197ED20}" destId="{6F6CBB15-4FFE-4573-91AD-B93DC475E69A}" srcOrd="0" destOrd="0" presId="urn:microsoft.com/office/officeart/2005/8/layout/chevron2"/>
    <dgm:cxn modelId="{215254F5-B897-4BC7-9DAB-08342802F90E}" srcId="{D5D1F0F6-FABD-408A-96D4-2C7D73337E9A}" destId="{51D63CC4-B498-4AAB-9E9D-0F14B0C40218}" srcOrd="2" destOrd="0" parTransId="{59944696-700E-45E2-9E71-624B02AC45F1}" sibTransId="{3B044C1F-94BD-4A54-906D-CF80BBDFA120}"/>
    <dgm:cxn modelId="{8F75A5F5-6E19-4BED-9282-CD58CBD54A0D}" srcId="{D5D1F0F6-FABD-408A-96D4-2C7D73337E9A}" destId="{40025105-FB5B-4B86-B3D4-3EB00F410001}" srcOrd="1" destOrd="0" parTransId="{E32CB576-3C76-4608-BEDD-F8330A2D44C5}" sibTransId="{BF60DF57-FAE0-4B27-A103-D0FEE027E420}"/>
    <dgm:cxn modelId="{B53B39DF-F24F-4D02-97F6-31A28B49EA9F}" type="presOf" srcId="{5C519C8D-4FD3-4002-B19F-C566B00D2BE6}" destId="{9B39265F-4508-4834-AFDC-3D0A57DD3B3D}" srcOrd="0" destOrd="0" presId="urn:microsoft.com/office/officeart/2005/8/layout/chevron2"/>
    <dgm:cxn modelId="{D6D586F0-4EE4-4113-B9CE-3C991EA3FE3E}" type="presOf" srcId="{45AB0070-84C2-480D-A8BE-B41AE5501E08}" destId="{C8F7F35B-0A4F-40CC-A189-3DACC8FC5C6E}" srcOrd="0" destOrd="0" presId="urn:microsoft.com/office/officeart/2005/8/layout/chevron2"/>
    <dgm:cxn modelId="{5BB1EA76-1856-4740-AE80-6A064364DAC1}" srcId="{40025105-FB5B-4B86-B3D4-3EB00F410001}" destId="{5C519C8D-4FD3-4002-B19F-C566B00D2BE6}" srcOrd="0" destOrd="0" parTransId="{4BF92A8D-89CC-4840-B9FF-1054CFF75D21}" sibTransId="{C57E37AB-BD27-45F7-9280-1040E24195CE}"/>
    <dgm:cxn modelId="{066D4AFC-2D4F-4EEE-94C7-518548E5A812}" type="presOf" srcId="{52E76EB5-7A12-4FB7-B5F8-24A91397942D}" destId="{06748A39-232B-4026-B240-DA3C0336D025}" srcOrd="0" destOrd="0" presId="urn:microsoft.com/office/officeart/2005/8/layout/chevron2"/>
    <dgm:cxn modelId="{EC4B09A9-117D-4CC0-BDEC-2106A89D6B93}" srcId="{C3DCE3AC-F7CD-41BF-813B-332D9197ED20}" destId="{DFA98A08-F894-44BE-B5CA-676D495E7351}" srcOrd="1" destOrd="0" parTransId="{E71F4F26-0C05-40B3-9562-B5BCA9248C85}" sibTransId="{A9C4F682-C8BD-42BA-A41C-C943AEB59BCF}"/>
    <dgm:cxn modelId="{4692425D-66FD-476D-931A-119C893D7C51}" srcId="{D5D1F0F6-FABD-408A-96D4-2C7D73337E9A}" destId="{C3DCE3AC-F7CD-41BF-813B-332D9197ED20}" srcOrd="3" destOrd="0" parTransId="{A138F821-C6F5-48AF-8225-86EC1E1F5C86}" sibTransId="{B4C5897B-7101-45D1-90DB-1B2DAE7AAE65}"/>
    <dgm:cxn modelId="{F2904CA5-82FD-47E5-9CC0-0246F55AF223}" type="presOf" srcId="{8C2A2B68-64B5-4BD9-8F27-2B7DC772FC8E}" destId="{D177CE21-466E-41F7-828F-D9C6D567EBB1}" srcOrd="0" destOrd="0" presId="urn:microsoft.com/office/officeart/2005/8/layout/chevron2"/>
    <dgm:cxn modelId="{CC3FEFD9-56D1-4592-9E47-59A3651ACB1F}" srcId="{C3DCE3AC-F7CD-41BF-813B-332D9197ED20}" destId="{8C2A2B68-64B5-4BD9-8F27-2B7DC772FC8E}" srcOrd="0" destOrd="0" parTransId="{F30D8602-2607-49D8-B8AD-2C3AB3FBFD39}" sibTransId="{8A864425-A7D0-42A4-9492-17371604DDFB}"/>
    <dgm:cxn modelId="{3D339A1A-689B-4A87-9E00-1778DEA46E49}" type="presOf" srcId="{DFA98A08-F894-44BE-B5CA-676D495E7351}" destId="{D177CE21-466E-41F7-828F-D9C6D567EBB1}" srcOrd="0" destOrd="1" presId="urn:microsoft.com/office/officeart/2005/8/layout/chevron2"/>
    <dgm:cxn modelId="{40B1CB23-0BF3-423D-ABF9-BEAA7433F556}" srcId="{51D63CC4-B498-4AAB-9E9D-0F14B0C40218}" destId="{5407DA8D-B5F3-43AE-B8CB-D613708C269B}" srcOrd="0" destOrd="0" parTransId="{CF0E8962-093D-4E75-A365-043BF9654F22}" sibTransId="{C815866E-5885-40AF-A192-B80F12FB0CCB}"/>
    <dgm:cxn modelId="{FB5F4354-871D-46A6-A417-A65ECB997D7B}" type="presOf" srcId="{5407DA8D-B5F3-43AE-B8CB-D613708C269B}" destId="{952EA3CB-9FD5-4057-8D4E-B49E3F2385D9}" srcOrd="0" destOrd="0" presId="urn:microsoft.com/office/officeart/2005/8/layout/chevron2"/>
    <dgm:cxn modelId="{D283A494-19B9-41BC-809C-245F1404C5CA}" type="presParOf" srcId="{D86447DB-BF58-4468-BD22-A7A4C36305B1}" destId="{4382FDE9-3E81-44EC-94FE-F8E1EBF1EBA7}" srcOrd="0" destOrd="0" presId="urn:microsoft.com/office/officeart/2005/8/layout/chevron2"/>
    <dgm:cxn modelId="{A50980AC-E816-4484-AC9A-F26F91C5B490}" type="presParOf" srcId="{4382FDE9-3E81-44EC-94FE-F8E1EBF1EBA7}" destId="{06748A39-232B-4026-B240-DA3C0336D025}" srcOrd="0" destOrd="0" presId="urn:microsoft.com/office/officeart/2005/8/layout/chevron2"/>
    <dgm:cxn modelId="{F8EB105B-3196-444F-B460-D6E44D3259BC}" type="presParOf" srcId="{4382FDE9-3E81-44EC-94FE-F8E1EBF1EBA7}" destId="{C8F7F35B-0A4F-40CC-A189-3DACC8FC5C6E}" srcOrd="1" destOrd="0" presId="urn:microsoft.com/office/officeart/2005/8/layout/chevron2"/>
    <dgm:cxn modelId="{1FFF2A9B-B400-4F01-8474-805B4B7E8A27}" type="presParOf" srcId="{D86447DB-BF58-4468-BD22-A7A4C36305B1}" destId="{B7887AAB-E44D-4D0C-9C19-4F70A8C4A02F}" srcOrd="1" destOrd="0" presId="urn:microsoft.com/office/officeart/2005/8/layout/chevron2"/>
    <dgm:cxn modelId="{F91DD58E-3B0D-4EBF-A527-44AF2DCE2266}" type="presParOf" srcId="{D86447DB-BF58-4468-BD22-A7A4C36305B1}" destId="{B14435D7-475D-4089-B6FA-0C1C930CD914}" srcOrd="2" destOrd="0" presId="urn:microsoft.com/office/officeart/2005/8/layout/chevron2"/>
    <dgm:cxn modelId="{31E71383-1C35-4A0C-81BC-2FBB8316A4BF}" type="presParOf" srcId="{B14435D7-475D-4089-B6FA-0C1C930CD914}" destId="{6BF6B749-B931-4393-BBC0-616F5168ABF4}" srcOrd="0" destOrd="0" presId="urn:microsoft.com/office/officeart/2005/8/layout/chevron2"/>
    <dgm:cxn modelId="{96F34BE6-948C-4257-BB18-AAD94C919D1D}" type="presParOf" srcId="{B14435D7-475D-4089-B6FA-0C1C930CD914}" destId="{9B39265F-4508-4834-AFDC-3D0A57DD3B3D}" srcOrd="1" destOrd="0" presId="urn:microsoft.com/office/officeart/2005/8/layout/chevron2"/>
    <dgm:cxn modelId="{CCD51293-258C-4CAC-9631-B768B2B6BCD8}" type="presParOf" srcId="{D86447DB-BF58-4468-BD22-A7A4C36305B1}" destId="{6EAE91B6-6D08-43D9-A856-D88C8B769D2E}" srcOrd="3" destOrd="0" presId="urn:microsoft.com/office/officeart/2005/8/layout/chevron2"/>
    <dgm:cxn modelId="{CEAE3C79-C273-49E5-AB3C-4F24CD81A13E}" type="presParOf" srcId="{D86447DB-BF58-4468-BD22-A7A4C36305B1}" destId="{19F93CA1-D89D-4C3B-944F-3C4AB04818D1}" srcOrd="4" destOrd="0" presId="urn:microsoft.com/office/officeart/2005/8/layout/chevron2"/>
    <dgm:cxn modelId="{9E78C208-E674-4651-9C45-34DA73C697A3}" type="presParOf" srcId="{19F93CA1-D89D-4C3B-944F-3C4AB04818D1}" destId="{56AA6E1A-6447-4DC4-9F91-E9B1F43C8B80}" srcOrd="0" destOrd="0" presId="urn:microsoft.com/office/officeart/2005/8/layout/chevron2"/>
    <dgm:cxn modelId="{C2C93029-0B4B-4BF3-BAC6-3084B72D979C}" type="presParOf" srcId="{19F93CA1-D89D-4C3B-944F-3C4AB04818D1}" destId="{952EA3CB-9FD5-4057-8D4E-B49E3F2385D9}" srcOrd="1" destOrd="0" presId="urn:microsoft.com/office/officeart/2005/8/layout/chevron2"/>
    <dgm:cxn modelId="{D1F69F10-7699-444C-90F5-2FE43E6C4241}" type="presParOf" srcId="{D86447DB-BF58-4468-BD22-A7A4C36305B1}" destId="{FB9B4E32-CA27-4C71-B120-42B7DDD1C6E6}" srcOrd="5" destOrd="0" presId="urn:microsoft.com/office/officeart/2005/8/layout/chevron2"/>
    <dgm:cxn modelId="{46145802-37D3-4FD9-98D3-80C930F848AB}" type="presParOf" srcId="{D86447DB-BF58-4468-BD22-A7A4C36305B1}" destId="{8F080812-900A-44E8-9F63-CE41544166A6}" srcOrd="6" destOrd="0" presId="urn:microsoft.com/office/officeart/2005/8/layout/chevron2"/>
    <dgm:cxn modelId="{0463C21D-39E2-4E2F-856C-66A4A6DE5C6A}" type="presParOf" srcId="{8F080812-900A-44E8-9F63-CE41544166A6}" destId="{6F6CBB15-4FFE-4573-91AD-B93DC475E69A}" srcOrd="0" destOrd="0" presId="urn:microsoft.com/office/officeart/2005/8/layout/chevron2"/>
    <dgm:cxn modelId="{F529C191-136D-463B-97D6-BD8285EB916B}" type="presParOf" srcId="{8F080812-900A-44E8-9F63-CE41544166A6}" destId="{D177CE21-466E-41F7-828F-D9C6D567EB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836925-78A4-4CC2-984B-CE4CA829B591}" type="doc">
      <dgm:prSet loTypeId="urn:microsoft.com/office/officeart/2008/layout/AlternatingHexagons" loCatId="list" qsTypeId="urn:microsoft.com/office/officeart/2005/8/quickstyle/3d1" qsCatId="3D" csTypeId="urn:microsoft.com/office/officeart/2005/8/colors/accent2_4" csCatId="accent2" phldr="1"/>
      <dgm:spPr/>
      <dgm:t>
        <a:bodyPr/>
        <a:lstStyle/>
        <a:p>
          <a:endParaRPr lang="en-CA"/>
        </a:p>
      </dgm:t>
    </dgm:pt>
    <dgm:pt modelId="{FA64A56A-66D7-48EC-970D-AC20C8E53985}">
      <dgm:prSet phldrT="[Text]"/>
      <dgm:spPr/>
      <dgm:t>
        <a:bodyPr/>
        <a:lstStyle/>
        <a:p>
          <a:r>
            <a:rPr lang="en-CA" dirty="0"/>
            <a:t>Top Leadership Commitment</a:t>
          </a:r>
        </a:p>
      </dgm:t>
    </dgm:pt>
    <dgm:pt modelId="{97F8159A-3EE9-439B-A038-9DE1003C4657}" type="parTrans" cxnId="{A1C4864E-2861-437E-9EF6-5411447A6871}">
      <dgm:prSet/>
      <dgm:spPr/>
      <dgm:t>
        <a:bodyPr/>
        <a:lstStyle/>
        <a:p>
          <a:endParaRPr lang="en-CA"/>
        </a:p>
      </dgm:t>
    </dgm:pt>
    <dgm:pt modelId="{45B46AF1-C10A-495E-8676-E638C5A51142}" type="sibTrans" cxnId="{A1C4864E-2861-437E-9EF6-5411447A6871}">
      <dgm:prSet/>
      <dgm:spPr/>
      <dgm:t>
        <a:bodyPr/>
        <a:lstStyle/>
        <a:p>
          <a:endParaRPr lang="en-CA"/>
        </a:p>
      </dgm:t>
    </dgm:pt>
    <dgm:pt modelId="{B8027AB4-0C03-4980-9A07-C93E29B9E29D}">
      <dgm:prSet phldrT="[Text]"/>
      <dgm:spPr/>
      <dgm:t>
        <a:bodyPr/>
        <a:lstStyle/>
        <a:p>
          <a:r>
            <a:rPr lang="en-CA" dirty="0"/>
            <a:t>Focus on Continual Improvement</a:t>
          </a:r>
        </a:p>
      </dgm:t>
    </dgm:pt>
    <dgm:pt modelId="{384BF6A6-2E2F-4C87-9E77-F9E3C1107FDA}" type="parTrans" cxnId="{C8624F72-6A13-4273-B8E5-AE395BF41E2F}">
      <dgm:prSet/>
      <dgm:spPr/>
      <dgm:t>
        <a:bodyPr/>
        <a:lstStyle/>
        <a:p>
          <a:endParaRPr lang="en-CA"/>
        </a:p>
      </dgm:t>
    </dgm:pt>
    <dgm:pt modelId="{D6CAE18A-7750-4386-9289-B1F80F09F746}" type="sibTrans" cxnId="{C8624F72-6A13-4273-B8E5-AE395BF41E2F}">
      <dgm:prSet/>
      <dgm:spPr/>
      <dgm:t>
        <a:bodyPr/>
        <a:lstStyle/>
        <a:p>
          <a:endParaRPr lang="en-CA"/>
        </a:p>
      </dgm:t>
    </dgm:pt>
    <dgm:pt modelId="{0FB435C2-1922-4434-A0A7-C47D1E99820C}">
      <dgm:prSet phldrT="[Text]"/>
      <dgm:spPr/>
      <dgm:t>
        <a:bodyPr/>
        <a:lstStyle/>
        <a:p>
          <a:r>
            <a:rPr lang="en-CA" dirty="0"/>
            <a:t>Build on existing procedures and processes</a:t>
          </a:r>
        </a:p>
      </dgm:t>
    </dgm:pt>
    <dgm:pt modelId="{F6FCBCEC-79C7-4980-A86C-7E4D98382D4F}" type="parTrans" cxnId="{1BE81061-1F10-4526-91B2-E7F56A7B8AC8}">
      <dgm:prSet/>
      <dgm:spPr/>
      <dgm:t>
        <a:bodyPr/>
        <a:lstStyle/>
        <a:p>
          <a:endParaRPr lang="en-CA"/>
        </a:p>
      </dgm:t>
    </dgm:pt>
    <dgm:pt modelId="{0C3ABD8F-B4CF-4031-9541-B3375D498D62}" type="sibTrans" cxnId="{1BE81061-1F10-4526-91B2-E7F56A7B8AC8}">
      <dgm:prSet/>
      <dgm:spPr/>
      <dgm:t>
        <a:bodyPr/>
        <a:lstStyle/>
        <a:p>
          <a:endParaRPr lang="en-CA"/>
        </a:p>
      </dgm:t>
    </dgm:pt>
    <dgm:pt modelId="{41157348-3F5F-441A-93C6-8BA854310BB9}">
      <dgm:prSet phldrT="[Text]"/>
      <dgm:spPr/>
      <dgm:t>
        <a:bodyPr/>
        <a:lstStyle/>
        <a:p>
          <a:r>
            <a:rPr lang="en-CA" dirty="0"/>
            <a:t>Flexibility</a:t>
          </a:r>
        </a:p>
      </dgm:t>
    </dgm:pt>
    <dgm:pt modelId="{D8E116AD-760A-44BD-880E-92D8BFD57891}" type="parTrans" cxnId="{1654FCD9-615A-4D01-8560-4DAA82B0C3A2}">
      <dgm:prSet/>
      <dgm:spPr/>
      <dgm:t>
        <a:bodyPr/>
        <a:lstStyle/>
        <a:p>
          <a:endParaRPr lang="en-CA"/>
        </a:p>
      </dgm:t>
    </dgm:pt>
    <dgm:pt modelId="{FF0B20E9-B249-45F1-89AC-C604602D872E}" type="sibTrans" cxnId="{1654FCD9-615A-4D01-8560-4DAA82B0C3A2}">
      <dgm:prSet/>
      <dgm:spPr/>
      <dgm:t>
        <a:bodyPr/>
        <a:lstStyle/>
        <a:p>
          <a:endParaRPr lang="en-CA"/>
        </a:p>
      </dgm:t>
    </dgm:pt>
    <dgm:pt modelId="{F7D3C973-2271-47F0-9440-C7CE980EDDCA}">
      <dgm:prSet phldrT="[Text]"/>
      <dgm:spPr/>
      <dgm:t>
        <a:bodyPr/>
        <a:lstStyle/>
        <a:p>
          <a:r>
            <a:rPr lang="en-CA" dirty="0"/>
            <a:t>Adequate Resource Availability</a:t>
          </a:r>
        </a:p>
      </dgm:t>
    </dgm:pt>
    <dgm:pt modelId="{00E66CE5-34E6-4B00-8EC7-C582A1401B76}" type="parTrans" cxnId="{1C6EF208-7FF3-4202-B617-3999CC9B024F}">
      <dgm:prSet/>
      <dgm:spPr/>
      <dgm:t>
        <a:bodyPr/>
        <a:lstStyle/>
        <a:p>
          <a:endParaRPr lang="en-CA"/>
        </a:p>
      </dgm:t>
    </dgm:pt>
    <dgm:pt modelId="{7239E2EB-3B4E-4F75-84B6-0863F4B7F644}" type="sibTrans" cxnId="{1C6EF208-7FF3-4202-B617-3999CC9B024F}">
      <dgm:prSet/>
      <dgm:spPr/>
      <dgm:t>
        <a:bodyPr/>
        <a:lstStyle/>
        <a:p>
          <a:endParaRPr lang="en-CA"/>
        </a:p>
      </dgm:t>
    </dgm:pt>
    <dgm:pt modelId="{A4F83A74-62F7-4FEB-AFA6-CD1DB5503557}">
      <dgm:prSet phldrT="[Text]"/>
      <dgm:spPr/>
      <dgm:t>
        <a:bodyPr/>
        <a:lstStyle/>
        <a:p>
          <a:r>
            <a:rPr lang="en-CA" dirty="0"/>
            <a:t>Employee Awareness &amp; Involvement</a:t>
          </a:r>
        </a:p>
      </dgm:t>
    </dgm:pt>
    <dgm:pt modelId="{59A5864A-122D-4DB0-8A2D-FF0A5B81233B}" type="parTrans" cxnId="{BC693AEC-E36B-4304-8B1B-5CF40D0891ED}">
      <dgm:prSet/>
      <dgm:spPr/>
      <dgm:t>
        <a:bodyPr/>
        <a:lstStyle/>
        <a:p>
          <a:endParaRPr lang="en-CA"/>
        </a:p>
      </dgm:t>
    </dgm:pt>
    <dgm:pt modelId="{62C9E0F2-65C7-4451-84A3-22E056F415A2}" type="sibTrans" cxnId="{BC693AEC-E36B-4304-8B1B-5CF40D0891ED}">
      <dgm:prSet/>
      <dgm:spPr/>
      <dgm:t>
        <a:bodyPr/>
        <a:lstStyle/>
        <a:p>
          <a:endParaRPr lang="en-CA"/>
        </a:p>
      </dgm:t>
    </dgm:pt>
    <dgm:pt modelId="{46E720DF-2939-452F-9FF6-8307D28A34FA}">
      <dgm:prSet phldrT="[Text]"/>
      <dgm:spPr/>
      <dgm:t>
        <a:bodyPr/>
        <a:lstStyle/>
        <a:p>
          <a:r>
            <a:rPr lang="en-CA" dirty="0"/>
            <a:t>Employees must understand their responsibilities</a:t>
          </a:r>
        </a:p>
      </dgm:t>
    </dgm:pt>
    <dgm:pt modelId="{E67A0251-5873-433B-BE97-99CC133C9248}" type="parTrans" cxnId="{724CB168-837F-4246-B140-E9FDD5750D74}">
      <dgm:prSet/>
      <dgm:spPr/>
      <dgm:t>
        <a:bodyPr/>
        <a:lstStyle/>
        <a:p>
          <a:endParaRPr lang="en-CA"/>
        </a:p>
      </dgm:t>
    </dgm:pt>
    <dgm:pt modelId="{A5D90071-05CE-4226-A7E7-3DEE4E65A94F}" type="sibTrans" cxnId="{724CB168-837F-4246-B140-E9FDD5750D74}">
      <dgm:prSet/>
      <dgm:spPr/>
      <dgm:t>
        <a:bodyPr/>
        <a:lstStyle/>
        <a:p>
          <a:endParaRPr lang="en-CA"/>
        </a:p>
      </dgm:t>
    </dgm:pt>
    <dgm:pt modelId="{79FC89AD-1B42-4437-956E-1F1A71ACB9BF}" type="pres">
      <dgm:prSet presAssocID="{67836925-78A4-4CC2-984B-CE4CA829B591}" presName="Name0" presStyleCnt="0">
        <dgm:presLayoutVars>
          <dgm:chMax/>
          <dgm:chPref/>
          <dgm:dir/>
          <dgm:animLvl val="lvl"/>
        </dgm:presLayoutVars>
      </dgm:prSet>
      <dgm:spPr/>
      <dgm:t>
        <a:bodyPr/>
        <a:lstStyle/>
        <a:p>
          <a:endParaRPr lang="en-CA"/>
        </a:p>
      </dgm:t>
    </dgm:pt>
    <dgm:pt modelId="{EAAD3375-59B0-4D1C-8015-879814D835CE}" type="pres">
      <dgm:prSet presAssocID="{FA64A56A-66D7-48EC-970D-AC20C8E53985}" presName="composite" presStyleCnt="0"/>
      <dgm:spPr/>
    </dgm:pt>
    <dgm:pt modelId="{D87895E0-D1B8-4BF9-9112-80EB0BC0CB0E}" type="pres">
      <dgm:prSet presAssocID="{FA64A56A-66D7-48EC-970D-AC20C8E53985}" presName="Parent1" presStyleLbl="node1" presStyleIdx="0" presStyleCnt="8" custLinFactNeighborY="997">
        <dgm:presLayoutVars>
          <dgm:chMax val="1"/>
          <dgm:chPref val="1"/>
          <dgm:bulletEnabled val="1"/>
        </dgm:presLayoutVars>
      </dgm:prSet>
      <dgm:spPr/>
      <dgm:t>
        <a:bodyPr/>
        <a:lstStyle/>
        <a:p>
          <a:endParaRPr lang="en-CA"/>
        </a:p>
      </dgm:t>
    </dgm:pt>
    <dgm:pt modelId="{9A2A97D9-C2CF-4401-9066-6CE057C52D0F}" type="pres">
      <dgm:prSet presAssocID="{FA64A56A-66D7-48EC-970D-AC20C8E53985}" presName="Childtext1" presStyleLbl="revTx" presStyleIdx="0" presStyleCnt="4">
        <dgm:presLayoutVars>
          <dgm:chMax val="0"/>
          <dgm:chPref val="0"/>
          <dgm:bulletEnabled val="1"/>
        </dgm:presLayoutVars>
      </dgm:prSet>
      <dgm:spPr/>
      <dgm:t>
        <a:bodyPr/>
        <a:lstStyle/>
        <a:p>
          <a:endParaRPr lang="en-CA"/>
        </a:p>
      </dgm:t>
    </dgm:pt>
    <dgm:pt modelId="{5E983CAA-41AA-46A3-AA6F-0FCD82F12CBF}" type="pres">
      <dgm:prSet presAssocID="{FA64A56A-66D7-48EC-970D-AC20C8E53985}" presName="BalanceSpacing" presStyleCnt="0"/>
      <dgm:spPr/>
    </dgm:pt>
    <dgm:pt modelId="{D957A3B1-5F5A-4299-B048-77C554011FF6}" type="pres">
      <dgm:prSet presAssocID="{FA64A56A-66D7-48EC-970D-AC20C8E53985}" presName="BalanceSpacing1" presStyleCnt="0"/>
      <dgm:spPr/>
    </dgm:pt>
    <dgm:pt modelId="{92470F08-D9B3-42F4-89B9-C8BB81120C70}" type="pres">
      <dgm:prSet presAssocID="{45B46AF1-C10A-495E-8676-E638C5A51142}" presName="Accent1Text" presStyleLbl="node1" presStyleIdx="1" presStyleCnt="8"/>
      <dgm:spPr/>
      <dgm:t>
        <a:bodyPr/>
        <a:lstStyle/>
        <a:p>
          <a:endParaRPr lang="en-CA"/>
        </a:p>
      </dgm:t>
    </dgm:pt>
    <dgm:pt modelId="{DC2E0EDC-060F-47D7-8979-AF2B78E737B4}" type="pres">
      <dgm:prSet presAssocID="{45B46AF1-C10A-495E-8676-E638C5A51142}" presName="spaceBetweenRectangles" presStyleCnt="0"/>
      <dgm:spPr/>
    </dgm:pt>
    <dgm:pt modelId="{C70831A8-5E06-490F-99B9-1A0CF30F133C}" type="pres">
      <dgm:prSet presAssocID="{A4F83A74-62F7-4FEB-AFA6-CD1DB5503557}" presName="composite" presStyleCnt="0"/>
      <dgm:spPr/>
    </dgm:pt>
    <dgm:pt modelId="{F0F3ED7E-2938-4153-9E35-4E4E2033878B}" type="pres">
      <dgm:prSet presAssocID="{A4F83A74-62F7-4FEB-AFA6-CD1DB5503557}" presName="Parent1" presStyleLbl="node1" presStyleIdx="2" presStyleCnt="8">
        <dgm:presLayoutVars>
          <dgm:chMax val="1"/>
          <dgm:chPref val="1"/>
          <dgm:bulletEnabled val="1"/>
        </dgm:presLayoutVars>
      </dgm:prSet>
      <dgm:spPr/>
      <dgm:t>
        <a:bodyPr/>
        <a:lstStyle/>
        <a:p>
          <a:endParaRPr lang="en-CA"/>
        </a:p>
      </dgm:t>
    </dgm:pt>
    <dgm:pt modelId="{4F798BAF-A167-4247-983B-C9B5F8FD0F15}" type="pres">
      <dgm:prSet presAssocID="{A4F83A74-62F7-4FEB-AFA6-CD1DB5503557}" presName="Childtext1" presStyleLbl="revTx" presStyleIdx="1" presStyleCnt="4">
        <dgm:presLayoutVars>
          <dgm:chMax val="0"/>
          <dgm:chPref val="0"/>
          <dgm:bulletEnabled val="1"/>
        </dgm:presLayoutVars>
      </dgm:prSet>
      <dgm:spPr/>
      <dgm:t>
        <a:bodyPr/>
        <a:lstStyle/>
        <a:p>
          <a:endParaRPr lang="en-CA"/>
        </a:p>
      </dgm:t>
    </dgm:pt>
    <dgm:pt modelId="{AE50C8DE-94A9-4840-9B2C-33B7080DAF82}" type="pres">
      <dgm:prSet presAssocID="{A4F83A74-62F7-4FEB-AFA6-CD1DB5503557}" presName="BalanceSpacing" presStyleCnt="0"/>
      <dgm:spPr/>
    </dgm:pt>
    <dgm:pt modelId="{50B458CF-7011-4359-BA6D-064B3C3A1065}" type="pres">
      <dgm:prSet presAssocID="{A4F83A74-62F7-4FEB-AFA6-CD1DB5503557}" presName="BalanceSpacing1" presStyleCnt="0"/>
      <dgm:spPr/>
    </dgm:pt>
    <dgm:pt modelId="{220A2506-D79B-4E9E-850A-7CB72E961505}" type="pres">
      <dgm:prSet presAssocID="{62C9E0F2-65C7-4451-84A3-22E056F415A2}" presName="Accent1Text" presStyleLbl="node1" presStyleIdx="3" presStyleCnt="8"/>
      <dgm:spPr/>
      <dgm:t>
        <a:bodyPr/>
        <a:lstStyle/>
        <a:p>
          <a:endParaRPr lang="en-CA"/>
        </a:p>
      </dgm:t>
    </dgm:pt>
    <dgm:pt modelId="{49B781C3-D159-4810-A9D8-B30DA72C331F}" type="pres">
      <dgm:prSet presAssocID="{62C9E0F2-65C7-4451-84A3-22E056F415A2}" presName="spaceBetweenRectangles" presStyleCnt="0"/>
      <dgm:spPr/>
    </dgm:pt>
    <dgm:pt modelId="{0C471724-4E71-4CDE-87B8-1D609185130D}" type="pres">
      <dgm:prSet presAssocID="{B8027AB4-0C03-4980-9A07-C93E29B9E29D}" presName="composite" presStyleCnt="0"/>
      <dgm:spPr/>
    </dgm:pt>
    <dgm:pt modelId="{E976764F-BE19-4293-910F-E5A2B798C447}" type="pres">
      <dgm:prSet presAssocID="{B8027AB4-0C03-4980-9A07-C93E29B9E29D}" presName="Parent1" presStyleLbl="node1" presStyleIdx="4" presStyleCnt="8">
        <dgm:presLayoutVars>
          <dgm:chMax val="1"/>
          <dgm:chPref val="1"/>
          <dgm:bulletEnabled val="1"/>
        </dgm:presLayoutVars>
      </dgm:prSet>
      <dgm:spPr/>
      <dgm:t>
        <a:bodyPr/>
        <a:lstStyle/>
        <a:p>
          <a:endParaRPr lang="en-CA"/>
        </a:p>
      </dgm:t>
    </dgm:pt>
    <dgm:pt modelId="{C01717B2-3F9F-4570-9DB5-D5BF99B056B2}" type="pres">
      <dgm:prSet presAssocID="{B8027AB4-0C03-4980-9A07-C93E29B9E29D}" presName="Childtext1" presStyleLbl="revTx" presStyleIdx="2" presStyleCnt="4">
        <dgm:presLayoutVars>
          <dgm:chMax val="0"/>
          <dgm:chPref val="0"/>
          <dgm:bulletEnabled val="1"/>
        </dgm:presLayoutVars>
      </dgm:prSet>
      <dgm:spPr/>
      <dgm:t>
        <a:bodyPr/>
        <a:lstStyle/>
        <a:p>
          <a:endParaRPr lang="en-CA"/>
        </a:p>
      </dgm:t>
    </dgm:pt>
    <dgm:pt modelId="{1CBBE330-957F-44C7-81C1-506D37FE6767}" type="pres">
      <dgm:prSet presAssocID="{B8027AB4-0C03-4980-9A07-C93E29B9E29D}" presName="BalanceSpacing" presStyleCnt="0"/>
      <dgm:spPr/>
    </dgm:pt>
    <dgm:pt modelId="{D6D01132-8419-463C-901F-8933B214E615}" type="pres">
      <dgm:prSet presAssocID="{B8027AB4-0C03-4980-9A07-C93E29B9E29D}" presName="BalanceSpacing1" presStyleCnt="0"/>
      <dgm:spPr/>
    </dgm:pt>
    <dgm:pt modelId="{E2F4E6C3-AA91-462A-BE9F-7928B2FD504D}" type="pres">
      <dgm:prSet presAssocID="{D6CAE18A-7750-4386-9289-B1F80F09F746}" presName="Accent1Text" presStyleLbl="node1" presStyleIdx="5" presStyleCnt="8"/>
      <dgm:spPr/>
      <dgm:t>
        <a:bodyPr/>
        <a:lstStyle/>
        <a:p>
          <a:endParaRPr lang="en-CA"/>
        </a:p>
      </dgm:t>
    </dgm:pt>
    <dgm:pt modelId="{B0CD8881-BB25-4BF2-B632-665644B9AA75}" type="pres">
      <dgm:prSet presAssocID="{D6CAE18A-7750-4386-9289-B1F80F09F746}" presName="spaceBetweenRectangles" presStyleCnt="0"/>
      <dgm:spPr/>
    </dgm:pt>
    <dgm:pt modelId="{B59C82F7-FE5D-49E5-91DA-80E9780B7D4A}" type="pres">
      <dgm:prSet presAssocID="{41157348-3F5F-441A-93C6-8BA854310BB9}" presName="composite" presStyleCnt="0"/>
      <dgm:spPr/>
    </dgm:pt>
    <dgm:pt modelId="{DB708662-2006-42E1-B232-FEB4915DB5AE}" type="pres">
      <dgm:prSet presAssocID="{41157348-3F5F-441A-93C6-8BA854310BB9}" presName="Parent1" presStyleLbl="node1" presStyleIdx="6" presStyleCnt="8" custLinFactX="-60055" custLinFactNeighborX="-100000" custLinFactNeighborY="-85911">
        <dgm:presLayoutVars>
          <dgm:chMax val="1"/>
          <dgm:chPref val="1"/>
          <dgm:bulletEnabled val="1"/>
        </dgm:presLayoutVars>
      </dgm:prSet>
      <dgm:spPr/>
      <dgm:t>
        <a:bodyPr/>
        <a:lstStyle/>
        <a:p>
          <a:endParaRPr lang="en-CA"/>
        </a:p>
      </dgm:t>
    </dgm:pt>
    <dgm:pt modelId="{C8DFE092-D696-430A-AED0-61FE9098F6CF}" type="pres">
      <dgm:prSet presAssocID="{41157348-3F5F-441A-93C6-8BA854310BB9}" presName="Childtext1" presStyleLbl="revTx" presStyleIdx="3" presStyleCnt="4">
        <dgm:presLayoutVars>
          <dgm:chMax val="0"/>
          <dgm:chPref val="0"/>
          <dgm:bulletEnabled val="1"/>
        </dgm:presLayoutVars>
      </dgm:prSet>
      <dgm:spPr/>
    </dgm:pt>
    <dgm:pt modelId="{4D8519AF-298D-4EFC-9F4C-E6CE482BB73F}" type="pres">
      <dgm:prSet presAssocID="{41157348-3F5F-441A-93C6-8BA854310BB9}" presName="BalanceSpacing" presStyleCnt="0"/>
      <dgm:spPr/>
    </dgm:pt>
    <dgm:pt modelId="{4543FF49-C56E-45D7-AC2B-6D2B2B6C1460}" type="pres">
      <dgm:prSet presAssocID="{41157348-3F5F-441A-93C6-8BA854310BB9}" presName="BalanceSpacing1" presStyleCnt="0"/>
      <dgm:spPr/>
    </dgm:pt>
    <dgm:pt modelId="{97B02F01-52B4-4C7A-866C-D72BA3132EAF}" type="pres">
      <dgm:prSet presAssocID="{FF0B20E9-B249-45F1-89AC-C604602D872E}" presName="Accent1Text" presStyleLbl="node1" presStyleIdx="7" presStyleCnt="8" custLinFactX="4201" custLinFactY="-71683" custLinFactNeighborX="100000" custLinFactNeighborY="-100000"/>
      <dgm:spPr/>
      <dgm:t>
        <a:bodyPr/>
        <a:lstStyle/>
        <a:p>
          <a:endParaRPr lang="en-CA"/>
        </a:p>
      </dgm:t>
    </dgm:pt>
  </dgm:ptLst>
  <dgm:cxnLst>
    <dgm:cxn modelId="{724CB168-837F-4246-B140-E9FDD5750D74}" srcId="{A4F83A74-62F7-4FEB-AFA6-CD1DB5503557}" destId="{46E720DF-2939-452F-9FF6-8307D28A34FA}" srcOrd="0" destOrd="0" parTransId="{E67A0251-5873-433B-BE97-99CC133C9248}" sibTransId="{A5D90071-05CE-4226-A7E7-3DEE4E65A94F}"/>
    <dgm:cxn modelId="{E4BECCE3-30BC-4FEE-8201-98ED4371B1ED}" type="presOf" srcId="{F7D3C973-2271-47F0-9440-C7CE980EDDCA}" destId="{9A2A97D9-C2CF-4401-9066-6CE057C52D0F}" srcOrd="0" destOrd="0" presId="urn:microsoft.com/office/officeart/2008/layout/AlternatingHexagons"/>
    <dgm:cxn modelId="{A1C4864E-2861-437E-9EF6-5411447A6871}" srcId="{67836925-78A4-4CC2-984B-CE4CA829B591}" destId="{FA64A56A-66D7-48EC-970D-AC20C8E53985}" srcOrd="0" destOrd="0" parTransId="{97F8159A-3EE9-439B-A038-9DE1003C4657}" sibTransId="{45B46AF1-C10A-495E-8676-E638C5A51142}"/>
    <dgm:cxn modelId="{996A7276-F968-4B53-9F42-2292B9BCC4B1}" type="presOf" srcId="{B8027AB4-0C03-4980-9A07-C93E29B9E29D}" destId="{E976764F-BE19-4293-910F-E5A2B798C447}" srcOrd="0" destOrd="0" presId="urn:microsoft.com/office/officeart/2008/layout/AlternatingHexagons"/>
    <dgm:cxn modelId="{1654FCD9-615A-4D01-8560-4DAA82B0C3A2}" srcId="{67836925-78A4-4CC2-984B-CE4CA829B591}" destId="{41157348-3F5F-441A-93C6-8BA854310BB9}" srcOrd="3" destOrd="0" parTransId="{D8E116AD-760A-44BD-880E-92D8BFD57891}" sibTransId="{FF0B20E9-B249-45F1-89AC-C604602D872E}"/>
    <dgm:cxn modelId="{1C6EF208-7FF3-4202-B617-3999CC9B024F}" srcId="{FA64A56A-66D7-48EC-970D-AC20C8E53985}" destId="{F7D3C973-2271-47F0-9440-C7CE980EDDCA}" srcOrd="0" destOrd="0" parTransId="{00E66CE5-34E6-4B00-8EC7-C582A1401B76}" sibTransId="{7239E2EB-3B4E-4F75-84B6-0863F4B7F644}"/>
    <dgm:cxn modelId="{18397B31-4A99-4CB4-BE04-8EF549FDF3CD}" type="presOf" srcId="{41157348-3F5F-441A-93C6-8BA854310BB9}" destId="{DB708662-2006-42E1-B232-FEB4915DB5AE}" srcOrd="0" destOrd="0" presId="urn:microsoft.com/office/officeart/2008/layout/AlternatingHexagons"/>
    <dgm:cxn modelId="{EF928D22-B22F-45B5-8FB7-D3F83934C0DA}" type="presOf" srcId="{FA64A56A-66D7-48EC-970D-AC20C8E53985}" destId="{D87895E0-D1B8-4BF9-9112-80EB0BC0CB0E}" srcOrd="0" destOrd="0" presId="urn:microsoft.com/office/officeart/2008/layout/AlternatingHexagons"/>
    <dgm:cxn modelId="{BA94FDCD-6282-416D-A376-EC11550187BD}" type="presOf" srcId="{46E720DF-2939-452F-9FF6-8307D28A34FA}" destId="{4F798BAF-A167-4247-983B-C9B5F8FD0F15}" srcOrd="0" destOrd="0" presId="urn:microsoft.com/office/officeart/2008/layout/AlternatingHexagons"/>
    <dgm:cxn modelId="{BC693AEC-E36B-4304-8B1B-5CF40D0891ED}" srcId="{67836925-78A4-4CC2-984B-CE4CA829B591}" destId="{A4F83A74-62F7-4FEB-AFA6-CD1DB5503557}" srcOrd="1" destOrd="0" parTransId="{59A5864A-122D-4DB0-8A2D-FF0A5B81233B}" sibTransId="{62C9E0F2-65C7-4451-84A3-22E056F415A2}"/>
    <dgm:cxn modelId="{E5C2AAA6-A400-447B-8443-58550FFB75A0}" type="presOf" srcId="{0FB435C2-1922-4434-A0A7-C47D1E99820C}" destId="{C01717B2-3F9F-4570-9DB5-D5BF99B056B2}" srcOrd="0" destOrd="0" presId="urn:microsoft.com/office/officeart/2008/layout/AlternatingHexagons"/>
    <dgm:cxn modelId="{74399C8A-9B82-460C-AAE4-982E0C2A1DE2}" type="presOf" srcId="{D6CAE18A-7750-4386-9289-B1F80F09F746}" destId="{E2F4E6C3-AA91-462A-BE9F-7928B2FD504D}" srcOrd="0" destOrd="0" presId="urn:microsoft.com/office/officeart/2008/layout/AlternatingHexagons"/>
    <dgm:cxn modelId="{A4F42048-F524-4C45-8AD9-47849AE7AB8A}" type="presOf" srcId="{45B46AF1-C10A-495E-8676-E638C5A51142}" destId="{92470F08-D9B3-42F4-89B9-C8BB81120C70}" srcOrd="0" destOrd="0" presId="urn:microsoft.com/office/officeart/2008/layout/AlternatingHexagons"/>
    <dgm:cxn modelId="{DF2E9F15-EB42-48DB-8D8E-B4A51FFEE065}" type="presOf" srcId="{FF0B20E9-B249-45F1-89AC-C604602D872E}" destId="{97B02F01-52B4-4C7A-866C-D72BA3132EAF}" srcOrd="0" destOrd="0" presId="urn:microsoft.com/office/officeart/2008/layout/AlternatingHexagons"/>
    <dgm:cxn modelId="{1B62F09E-96B5-4D70-8FEF-10AA169EBD48}" type="presOf" srcId="{67836925-78A4-4CC2-984B-CE4CA829B591}" destId="{79FC89AD-1B42-4437-956E-1F1A71ACB9BF}" srcOrd="0" destOrd="0" presId="urn:microsoft.com/office/officeart/2008/layout/AlternatingHexagons"/>
    <dgm:cxn modelId="{1BE81061-1F10-4526-91B2-E7F56A7B8AC8}" srcId="{B8027AB4-0C03-4980-9A07-C93E29B9E29D}" destId="{0FB435C2-1922-4434-A0A7-C47D1E99820C}" srcOrd="0" destOrd="0" parTransId="{F6FCBCEC-79C7-4980-A86C-7E4D98382D4F}" sibTransId="{0C3ABD8F-B4CF-4031-9541-B3375D498D62}"/>
    <dgm:cxn modelId="{3B40ED22-320F-4A5D-B2A5-6FA9254C0E97}" type="presOf" srcId="{A4F83A74-62F7-4FEB-AFA6-CD1DB5503557}" destId="{F0F3ED7E-2938-4153-9E35-4E4E2033878B}" srcOrd="0" destOrd="0" presId="urn:microsoft.com/office/officeart/2008/layout/AlternatingHexagons"/>
    <dgm:cxn modelId="{C8624F72-6A13-4273-B8E5-AE395BF41E2F}" srcId="{67836925-78A4-4CC2-984B-CE4CA829B591}" destId="{B8027AB4-0C03-4980-9A07-C93E29B9E29D}" srcOrd="2" destOrd="0" parTransId="{384BF6A6-2E2F-4C87-9E77-F9E3C1107FDA}" sibTransId="{D6CAE18A-7750-4386-9289-B1F80F09F746}"/>
    <dgm:cxn modelId="{4F1FE0B0-98FF-4779-8ADE-6BD7CDEED296}" type="presOf" srcId="{62C9E0F2-65C7-4451-84A3-22E056F415A2}" destId="{220A2506-D79B-4E9E-850A-7CB72E961505}" srcOrd="0" destOrd="0" presId="urn:microsoft.com/office/officeart/2008/layout/AlternatingHexagons"/>
    <dgm:cxn modelId="{720D800A-B99F-4F15-B343-631EFAE18621}" type="presParOf" srcId="{79FC89AD-1B42-4437-956E-1F1A71ACB9BF}" destId="{EAAD3375-59B0-4D1C-8015-879814D835CE}" srcOrd="0" destOrd="0" presId="urn:microsoft.com/office/officeart/2008/layout/AlternatingHexagons"/>
    <dgm:cxn modelId="{A4EEFE7C-FD5E-4643-BB44-792F206938D8}" type="presParOf" srcId="{EAAD3375-59B0-4D1C-8015-879814D835CE}" destId="{D87895E0-D1B8-4BF9-9112-80EB0BC0CB0E}" srcOrd="0" destOrd="0" presId="urn:microsoft.com/office/officeart/2008/layout/AlternatingHexagons"/>
    <dgm:cxn modelId="{9FC84BC7-025B-4F35-ADB5-9BBBEFEC88A0}" type="presParOf" srcId="{EAAD3375-59B0-4D1C-8015-879814D835CE}" destId="{9A2A97D9-C2CF-4401-9066-6CE057C52D0F}" srcOrd="1" destOrd="0" presId="urn:microsoft.com/office/officeart/2008/layout/AlternatingHexagons"/>
    <dgm:cxn modelId="{17698484-0EE0-4C8B-B756-5128F5FE5693}" type="presParOf" srcId="{EAAD3375-59B0-4D1C-8015-879814D835CE}" destId="{5E983CAA-41AA-46A3-AA6F-0FCD82F12CBF}" srcOrd="2" destOrd="0" presId="urn:microsoft.com/office/officeart/2008/layout/AlternatingHexagons"/>
    <dgm:cxn modelId="{D2660823-7B40-46B5-B9B1-AF66C50AAED4}" type="presParOf" srcId="{EAAD3375-59B0-4D1C-8015-879814D835CE}" destId="{D957A3B1-5F5A-4299-B048-77C554011FF6}" srcOrd="3" destOrd="0" presId="urn:microsoft.com/office/officeart/2008/layout/AlternatingHexagons"/>
    <dgm:cxn modelId="{87C65BB8-9750-4114-ACCB-C1991A2FB584}" type="presParOf" srcId="{EAAD3375-59B0-4D1C-8015-879814D835CE}" destId="{92470F08-D9B3-42F4-89B9-C8BB81120C70}" srcOrd="4" destOrd="0" presId="urn:microsoft.com/office/officeart/2008/layout/AlternatingHexagons"/>
    <dgm:cxn modelId="{E4B4307F-D49A-49B5-8F84-F40AD79381C0}" type="presParOf" srcId="{79FC89AD-1B42-4437-956E-1F1A71ACB9BF}" destId="{DC2E0EDC-060F-47D7-8979-AF2B78E737B4}" srcOrd="1" destOrd="0" presId="urn:microsoft.com/office/officeart/2008/layout/AlternatingHexagons"/>
    <dgm:cxn modelId="{2E382E6B-6C19-4679-8BB6-2B2F4B2E34B7}" type="presParOf" srcId="{79FC89AD-1B42-4437-956E-1F1A71ACB9BF}" destId="{C70831A8-5E06-490F-99B9-1A0CF30F133C}" srcOrd="2" destOrd="0" presId="urn:microsoft.com/office/officeart/2008/layout/AlternatingHexagons"/>
    <dgm:cxn modelId="{6DF1DF51-7222-4BCD-83D2-FAE03343A880}" type="presParOf" srcId="{C70831A8-5E06-490F-99B9-1A0CF30F133C}" destId="{F0F3ED7E-2938-4153-9E35-4E4E2033878B}" srcOrd="0" destOrd="0" presId="urn:microsoft.com/office/officeart/2008/layout/AlternatingHexagons"/>
    <dgm:cxn modelId="{E74421E8-7D66-49F3-A223-2546E6254F3E}" type="presParOf" srcId="{C70831A8-5E06-490F-99B9-1A0CF30F133C}" destId="{4F798BAF-A167-4247-983B-C9B5F8FD0F15}" srcOrd="1" destOrd="0" presId="urn:microsoft.com/office/officeart/2008/layout/AlternatingHexagons"/>
    <dgm:cxn modelId="{30079495-F8EE-41D6-99D0-C3BA5C32413D}" type="presParOf" srcId="{C70831A8-5E06-490F-99B9-1A0CF30F133C}" destId="{AE50C8DE-94A9-4840-9B2C-33B7080DAF82}" srcOrd="2" destOrd="0" presId="urn:microsoft.com/office/officeart/2008/layout/AlternatingHexagons"/>
    <dgm:cxn modelId="{013043D0-2179-4821-84C7-9B97560820CE}" type="presParOf" srcId="{C70831A8-5E06-490F-99B9-1A0CF30F133C}" destId="{50B458CF-7011-4359-BA6D-064B3C3A1065}" srcOrd="3" destOrd="0" presId="urn:microsoft.com/office/officeart/2008/layout/AlternatingHexagons"/>
    <dgm:cxn modelId="{B9A53C35-2ABF-4737-8BA6-A57F6FF6FA95}" type="presParOf" srcId="{C70831A8-5E06-490F-99B9-1A0CF30F133C}" destId="{220A2506-D79B-4E9E-850A-7CB72E961505}" srcOrd="4" destOrd="0" presId="urn:microsoft.com/office/officeart/2008/layout/AlternatingHexagons"/>
    <dgm:cxn modelId="{30A21B2F-8E6A-4C7A-BD3A-48F8803690A2}" type="presParOf" srcId="{79FC89AD-1B42-4437-956E-1F1A71ACB9BF}" destId="{49B781C3-D159-4810-A9D8-B30DA72C331F}" srcOrd="3" destOrd="0" presId="urn:microsoft.com/office/officeart/2008/layout/AlternatingHexagons"/>
    <dgm:cxn modelId="{48AC3B20-0EA9-44CF-961E-D757B0AEDC88}" type="presParOf" srcId="{79FC89AD-1B42-4437-956E-1F1A71ACB9BF}" destId="{0C471724-4E71-4CDE-87B8-1D609185130D}" srcOrd="4" destOrd="0" presId="urn:microsoft.com/office/officeart/2008/layout/AlternatingHexagons"/>
    <dgm:cxn modelId="{FEA5B7B9-7B62-4A4D-AD88-981038972F0E}" type="presParOf" srcId="{0C471724-4E71-4CDE-87B8-1D609185130D}" destId="{E976764F-BE19-4293-910F-E5A2B798C447}" srcOrd="0" destOrd="0" presId="urn:microsoft.com/office/officeart/2008/layout/AlternatingHexagons"/>
    <dgm:cxn modelId="{4C17DA2A-A107-4DD1-810A-4335ECFC9137}" type="presParOf" srcId="{0C471724-4E71-4CDE-87B8-1D609185130D}" destId="{C01717B2-3F9F-4570-9DB5-D5BF99B056B2}" srcOrd="1" destOrd="0" presId="urn:microsoft.com/office/officeart/2008/layout/AlternatingHexagons"/>
    <dgm:cxn modelId="{7D73CA6E-C444-48FD-8F8A-FEA02CEF575C}" type="presParOf" srcId="{0C471724-4E71-4CDE-87B8-1D609185130D}" destId="{1CBBE330-957F-44C7-81C1-506D37FE6767}" srcOrd="2" destOrd="0" presId="urn:microsoft.com/office/officeart/2008/layout/AlternatingHexagons"/>
    <dgm:cxn modelId="{B92CF36D-6178-4E95-8E83-5553940695AE}" type="presParOf" srcId="{0C471724-4E71-4CDE-87B8-1D609185130D}" destId="{D6D01132-8419-463C-901F-8933B214E615}" srcOrd="3" destOrd="0" presId="urn:microsoft.com/office/officeart/2008/layout/AlternatingHexagons"/>
    <dgm:cxn modelId="{154B53A2-4B69-4AE6-A268-23FDAA4D83F4}" type="presParOf" srcId="{0C471724-4E71-4CDE-87B8-1D609185130D}" destId="{E2F4E6C3-AA91-462A-BE9F-7928B2FD504D}" srcOrd="4" destOrd="0" presId="urn:microsoft.com/office/officeart/2008/layout/AlternatingHexagons"/>
    <dgm:cxn modelId="{52B0DE5D-A3DF-4A0C-A4CF-CED12759D47C}" type="presParOf" srcId="{79FC89AD-1B42-4437-956E-1F1A71ACB9BF}" destId="{B0CD8881-BB25-4BF2-B632-665644B9AA75}" srcOrd="5" destOrd="0" presId="urn:microsoft.com/office/officeart/2008/layout/AlternatingHexagons"/>
    <dgm:cxn modelId="{E1710221-12F9-4FA5-BB13-920918E520CD}" type="presParOf" srcId="{79FC89AD-1B42-4437-956E-1F1A71ACB9BF}" destId="{B59C82F7-FE5D-49E5-91DA-80E9780B7D4A}" srcOrd="6" destOrd="0" presId="urn:microsoft.com/office/officeart/2008/layout/AlternatingHexagons"/>
    <dgm:cxn modelId="{54FFA74A-BE64-4074-8A7E-43228A8A4073}" type="presParOf" srcId="{B59C82F7-FE5D-49E5-91DA-80E9780B7D4A}" destId="{DB708662-2006-42E1-B232-FEB4915DB5AE}" srcOrd="0" destOrd="0" presId="urn:microsoft.com/office/officeart/2008/layout/AlternatingHexagons"/>
    <dgm:cxn modelId="{666C59EC-464D-427E-AC4D-FD4DF646402F}" type="presParOf" srcId="{B59C82F7-FE5D-49E5-91DA-80E9780B7D4A}" destId="{C8DFE092-D696-430A-AED0-61FE9098F6CF}" srcOrd="1" destOrd="0" presId="urn:microsoft.com/office/officeart/2008/layout/AlternatingHexagons"/>
    <dgm:cxn modelId="{10C2A160-EBA0-4BC1-8379-3ACCAF040EDC}" type="presParOf" srcId="{B59C82F7-FE5D-49E5-91DA-80E9780B7D4A}" destId="{4D8519AF-298D-4EFC-9F4C-E6CE482BB73F}" srcOrd="2" destOrd="0" presId="urn:microsoft.com/office/officeart/2008/layout/AlternatingHexagons"/>
    <dgm:cxn modelId="{5E2F3D94-FB4F-4676-BB79-2052AD7CAF4B}" type="presParOf" srcId="{B59C82F7-FE5D-49E5-91DA-80E9780B7D4A}" destId="{4543FF49-C56E-45D7-AC2B-6D2B2B6C1460}" srcOrd="3" destOrd="0" presId="urn:microsoft.com/office/officeart/2008/layout/AlternatingHexagons"/>
    <dgm:cxn modelId="{DEC7686A-253B-4191-B244-71000099CEE4}" type="presParOf" srcId="{B59C82F7-FE5D-49E5-91DA-80E9780B7D4A}" destId="{97B02F01-52B4-4C7A-866C-D72BA3132EA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FB60-D3BF-49BC-A48F-F3734C19318C}">
      <dsp:nvSpPr>
        <dsp:cNvPr id="0" name=""/>
        <dsp:cNvSpPr/>
      </dsp:nvSpPr>
      <dsp:spPr>
        <a:xfrm rot="16200000">
          <a:off x="-741972" y="765717"/>
          <a:ext cx="4643436" cy="3112001"/>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a:t>CURRENT SITUATION</a:t>
          </a:r>
        </a:p>
        <a:p>
          <a:pPr marL="114300" lvl="1" indent="-114300" algn="l" defTabSz="533400">
            <a:lnSpc>
              <a:spcPct val="90000"/>
            </a:lnSpc>
            <a:spcBef>
              <a:spcPct val="0"/>
            </a:spcBef>
            <a:spcAft>
              <a:spcPct val="15000"/>
            </a:spcAft>
            <a:buChar char="••"/>
          </a:pPr>
          <a:r>
            <a:rPr lang="en-US" sz="1200" kern="1200" dirty="0"/>
            <a:t>Out-of-date EMS.</a:t>
          </a:r>
        </a:p>
        <a:p>
          <a:pPr marL="114300" lvl="1" indent="-114300" algn="l" defTabSz="533400">
            <a:lnSpc>
              <a:spcPct val="90000"/>
            </a:lnSpc>
            <a:spcBef>
              <a:spcPct val="0"/>
            </a:spcBef>
            <a:spcAft>
              <a:spcPct val="15000"/>
            </a:spcAft>
            <a:buChar char="••"/>
          </a:pPr>
          <a:r>
            <a:rPr lang="en-US" sz="1200" kern="1200" dirty="0"/>
            <a:t>2020 a Gap analysis was conducted against requirements to comply with the standard. Non-conformances were observed.</a:t>
          </a:r>
        </a:p>
        <a:p>
          <a:pPr marL="114300" lvl="1" indent="-114300" algn="l" defTabSz="533400">
            <a:lnSpc>
              <a:spcPct val="90000"/>
            </a:lnSpc>
            <a:spcBef>
              <a:spcPct val="0"/>
            </a:spcBef>
            <a:spcAft>
              <a:spcPct val="15000"/>
            </a:spcAft>
            <a:buChar char="••"/>
          </a:pPr>
          <a:r>
            <a:rPr lang="en-CA" sz="1200" kern="1200" dirty="0"/>
            <a:t>Current policies, manuals and procedures do not comply with specific ISO requirements.</a:t>
          </a:r>
          <a:endParaRPr lang="en-US" sz="1200" kern="1200" dirty="0"/>
        </a:p>
        <a:p>
          <a:pPr marL="114300" lvl="1" indent="-114300" algn="l" defTabSz="533400">
            <a:lnSpc>
              <a:spcPct val="90000"/>
            </a:lnSpc>
            <a:spcBef>
              <a:spcPct val="0"/>
            </a:spcBef>
            <a:spcAft>
              <a:spcPct val="15000"/>
            </a:spcAft>
            <a:buChar char="••"/>
          </a:pPr>
          <a:r>
            <a:rPr lang="en-US" sz="1200" kern="1200" dirty="0"/>
            <a:t>Lack of EMS Documentation System and formal</a:t>
          </a:r>
          <a:r>
            <a:rPr lang="en-US" sz="1200" b="1" kern="1200" dirty="0"/>
            <a:t> </a:t>
          </a:r>
          <a:r>
            <a:rPr lang="en-US" sz="1200" kern="1200" dirty="0"/>
            <a:t>monitoring system.</a:t>
          </a:r>
        </a:p>
        <a:p>
          <a:pPr marL="114300" lvl="1" indent="-114300" algn="l" defTabSz="533400">
            <a:lnSpc>
              <a:spcPct val="90000"/>
            </a:lnSpc>
            <a:spcBef>
              <a:spcPct val="0"/>
            </a:spcBef>
            <a:spcAft>
              <a:spcPct val="15000"/>
            </a:spcAft>
            <a:buChar char="••"/>
          </a:pPr>
          <a:r>
            <a:rPr lang="en-US" sz="1200" kern="1200" dirty="0"/>
            <a:t>Absence of objectives and targets to mitigate environmental aspects.</a:t>
          </a:r>
        </a:p>
        <a:p>
          <a:pPr marL="57150" lvl="1" indent="-57150" algn="l" defTabSz="488950">
            <a:lnSpc>
              <a:spcPct val="90000"/>
            </a:lnSpc>
            <a:spcBef>
              <a:spcPct val="0"/>
            </a:spcBef>
            <a:spcAft>
              <a:spcPct val="15000"/>
            </a:spcAft>
            <a:buChar char="••"/>
          </a:pPr>
          <a:endParaRPr lang="en-US" sz="1100" kern="1200" dirty="0"/>
        </a:p>
      </dsp:txBody>
      <dsp:txXfrm rot="5400000">
        <a:off x="23746" y="928686"/>
        <a:ext cx="3112001" cy="2786062"/>
      </dsp:txXfrm>
    </dsp:sp>
    <dsp:sp modelId="{CC65C4C6-1E4C-4D35-BDF3-8177C4A45D48}">
      <dsp:nvSpPr>
        <dsp:cNvPr id="0" name=""/>
        <dsp:cNvSpPr/>
      </dsp:nvSpPr>
      <dsp:spPr>
        <a:xfrm rot="16200000">
          <a:off x="2580880" y="765717"/>
          <a:ext cx="4643436" cy="3112001"/>
        </a:xfrm>
        <a:prstGeom prst="flowChartManualOperation">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a:t>PURPOSE</a:t>
          </a:r>
          <a:endParaRPr lang="en-US" sz="1600" kern="1200" dirty="0"/>
        </a:p>
        <a:p>
          <a:pPr marL="114300" lvl="1" indent="-114300" algn="l" defTabSz="533400">
            <a:lnSpc>
              <a:spcPct val="90000"/>
            </a:lnSpc>
            <a:spcBef>
              <a:spcPct val="0"/>
            </a:spcBef>
            <a:spcAft>
              <a:spcPct val="15000"/>
            </a:spcAft>
            <a:buChar char="••"/>
          </a:pPr>
          <a:r>
            <a:rPr lang="en-US" sz="1200" kern="1200" dirty="0"/>
            <a:t>Impala Platinum group of companies are certified against ISO 14001:2015.</a:t>
          </a:r>
        </a:p>
        <a:p>
          <a:pPr marL="114300" lvl="1" indent="-114300" algn="l" defTabSz="533400">
            <a:lnSpc>
              <a:spcPct val="90000"/>
            </a:lnSpc>
            <a:spcBef>
              <a:spcPct val="0"/>
            </a:spcBef>
            <a:spcAft>
              <a:spcPct val="15000"/>
            </a:spcAft>
            <a:buChar char="••"/>
          </a:pPr>
          <a:r>
            <a:rPr lang="en-US" sz="1200" kern="1200" dirty="0"/>
            <a:t>Increase Impala Canada’s ability to comply with environmental legislations and increase stakeholder confidence.</a:t>
          </a:r>
        </a:p>
        <a:p>
          <a:pPr marL="114300" lvl="1" indent="-114300" algn="l" defTabSz="533400">
            <a:lnSpc>
              <a:spcPct val="90000"/>
            </a:lnSpc>
            <a:spcBef>
              <a:spcPct val="0"/>
            </a:spcBef>
            <a:spcAft>
              <a:spcPct val="15000"/>
            </a:spcAft>
            <a:buChar char="••"/>
          </a:pPr>
          <a:r>
            <a:rPr lang="en-US" sz="1200" kern="1200" dirty="0"/>
            <a:t> Provide the company with a framework through which its environmental aspects and impacts are monitored, improved and controlled.</a:t>
          </a:r>
        </a:p>
        <a:p>
          <a:pPr marL="114300" lvl="1" indent="-114300" algn="l" defTabSz="533400">
            <a:lnSpc>
              <a:spcPct val="90000"/>
            </a:lnSpc>
            <a:spcBef>
              <a:spcPct val="0"/>
            </a:spcBef>
            <a:spcAft>
              <a:spcPct val="15000"/>
            </a:spcAft>
            <a:buChar char="••"/>
          </a:pPr>
          <a:r>
            <a:rPr lang="en-US" sz="1200" kern="1200" dirty="0"/>
            <a:t>Overcome environmental challenges, decrease threats to environmental performance, drive these responsibilities through the Company’s supply chain and ultimately impart a culture of environmental awareness and improvement.</a:t>
          </a:r>
        </a:p>
      </dsp:txBody>
      <dsp:txXfrm rot="5400000">
        <a:off x="3346598" y="928686"/>
        <a:ext cx="3112001" cy="2786062"/>
      </dsp:txXfrm>
    </dsp:sp>
    <dsp:sp modelId="{DB2123A4-9096-41C0-97D9-CDC279F9598C}">
      <dsp:nvSpPr>
        <dsp:cNvPr id="0" name=""/>
        <dsp:cNvSpPr/>
      </dsp:nvSpPr>
      <dsp:spPr>
        <a:xfrm rot="16200000">
          <a:off x="5926281" y="765717"/>
          <a:ext cx="4643436" cy="3112001"/>
        </a:xfrm>
        <a:prstGeom prst="flowChartManualOperation">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a:t>SUCCESS MEASURE</a:t>
          </a:r>
          <a:endParaRPr lang="en-US" sz="1600" kern="1200" dirty="0"/>
        </a:p>
        <a:p>
          <a:pPr marL="114300" lvl="1" indent="-114300" algn="l" defTabSz="533400">
            <a:lnSpc>
              <a:spcPct val="90000"/>
            </a:lnSpc>
            <a:spcBef>
              <a:spcPct val="0"/>
            </a:spcBef>
            <a:spcAft>
              <a:spcPct val="15000"/>
            </a:spcAft>
            <a:buChar char="••"/>
          </a:pPr>
          <a:r>
            <a:rPr lang="en-US" sz="1200" kern="1200" dirty="0"/>
            <a:t>ISO 14001:2015 certification.</a:t>
          </a:r>
        </a:p>
        <a:p>
          <a:pPr marL="114300" lvl="1" indent="-114300" algn="l" defTabSz="533400">
            <a:lnSpc>
              <a:spcPct val="90000"/>
            </a:lnSpc>
            <a:spcBef>
              <a:spcPct val="0"/>
            </a:spcBef>
            <a:spcAft>
              <a:spcPct val="15000"/>
            </a:spcAft>
            <a:buChar char="••"/>
          </a:pPr>
          <a:r>
            <a:rPr lang="en-US" sz="1200" kern="1200" dirty="0"/>
            <a:t>EMS implementation.</a:t>
          </a:r>
        </a:p>
        <a:p>
          <a:pPr marL="114300" lvl="1" indent="-114300" algn="l" defTabSz="533400">
            <a:lnSpc>
              <a:spcPct val="90000"/>
            </a:lnSpc>
            <a:spcBef>
              <a:spcPct val="0"/>
            </a:spcBef>
            <a:spcAft>
              <a:spcPct val="15000"/>
            </a:spcAft>
            <a:buChar char="••"/>
          </a:pPr>
          <a:r>
            <a:rPr lang="en-US" sz="1200" kern="1200" dirty="0"/>
            <a:t>Improve regulatory compliance, emergency preparedness, response procedures and EM documentation.</a:t>
          </a:r>
        </a:p>
        <a:p>
          <a:pPr marL="114300" lvl="1" indent="-114300" algn="l" defTabSz="533400">
            <a:lnSpc>
              <a:spcPct val="90000"/>
            </a:lnSpc>
            <a:spcBef>
              <a:spcPct val="0"/>
            </a:spcBef>
            <a:spcAft>
              <a:spcPct val="15000"/>
            </a:spcAft>
            <a:buChar char="••"/>
          </a:pPr>
          <a:r>
            <a:rPr lang="en-US" sz="1200" kern="1200" dirty="0"/>
            <a:t>Reduce business risk by establishing legal obligations, managing environmental and employee risks.</a:t>
          </a:r>
        </a:p>
        <a:p>
          <a:pPr marL="114300" lvl="1" indent="-114300" algn="l" defTabSz="533400">
            <a:lnSpc>
              <a:spcPct val="90000"/>
            </a:lnSpc>
            <a:spcBef>
              <a:spcPct val="0"/>
            </a:spcBef>
            <a:spcAft>
              <a:spcPct val="15000"/>
            </a:spcAft>
            <a:buChar char="••"/>
          </a:pPr>
          <a:r>
            <a:rPr lang="en-US" sz="1200" kern="1200" dirty="0"/>
            <a:t>Improve environmental awareness, increased employees’ involvement, and increased employee training and knowledge.</a:t>
          </a:r>
        </a:p>
      </dsp:txBody>
      <dsp:txXfrm rot="5400000">
        <a:off x="6691999" y="928686"/>
        <a:ext cx="3112001" cy="27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86036-C911-42B8-A01B-3D869606CAE9}">
      <dsp:nvSpPr>
        <dsp:cNvPr id="0" name=""/>
        <dsp:cNvSpPr/>
      </dsp:nvSpPr>
      <dsp:spPr>
        <a:xfrm>
          <a:off x="0" y="194423"/>
          <a:ext cx="8478902"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CA" sz="2000" b="1" kern="1200" dirty="0"/>
            <a:t>Senior Leadership </a:t>
          </a:r>
          <a:endParaRPr lang="en-CA" sz="2000" kern="1200" dirty="0"/>
        </a:p>
      </dsp:txBody>
      <dsp:txXfrm>
        <a:off x="0" y="194423"/>
        <a:ext cx="8478902" cy="576000"/>
      </dsp:txXfrm>
    </dsp:sp>
    <dsp:sp modelId="{AB3DC623-119C-4A0A-BEBE-5B352C65DB52}">
      <dsp:nvSpPr>
        <dsp:cNvPr id="0" name=""/>
        <dsp:cNvSpPr/>
      </dsp:nvSpPr>
      <dsp:spPr>
        <a:xfrm>
          <a:off x="0" y="785042"/>
          <a:ext cx="8478902" cy="2525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a:t>Provide strategic vision </a:t>
          </a:r>
        </a:p>
        <a:p>
          <a:pPr marL="228600" lvl="1" indent="-228600" algn="l" defTabSz="889000" rtl="0">
            <a:lnSpc>
              <a:spcPct val="90000"/>
            </a:lnSpc>
            <a:spcBef>
              <a:spcPct val="0"/>
            </a:spcBef>
            <a:spcAft>
              <a:spcPct val="15000"/>
            </a:spcAft>
            <a:buChar char="••"/>
          </a:pPr>
          <a:r>
            <a:rPr lang="en-CA" sz="2000" kern="1200"/>
            <a:t>Commits to compliance, prevention of pollution and continuous improvement </a:t>
          </a:r>
        </a:p>
        <a:p>
          <a:pPr marL="228600" lvl="1" indent="-228600" algn="l" defTabSz="889000" rtl="0">
            <a:lnSpc>
              <a:spcPct val="90000"/>
            </a:lnSpc>
            <a:spcBef>
              <a:spcPct val="0"/>
            </a:spcBef>
            <a:spcAft>
              <a:spcPct val="15000"/>
            </a:spcAft>
            <a:buChar char="••"/>
          </a:pPr>
          <a:r>
            <a:rPr lang="en-CA" sz="2000" kern="1200" dirty="0"/>
            <a:t>Allocate resources </a:t>
          </a:r>
        </a:p>
        <a:p>
          <a:pPr marL="228600" lvl="1" indent="-228600" algn="l" defTabSz="889000" rtl="0">
            <a:lnSpc>
              <a:spcPct val="90000"/>
            </a:lnSpc>
            <a:spcBef>
              <a:spcPct val="0"/>
            </a:spcBef>
            <a:spcAft>
              <a:spcPct val="15000"/>
            </a:spcAft>
            <a:buChar char="••"/>
          </a:pPr>
          <a:r>
            <a:rPr lang="en-CA" sz="2000" kern="1200" dirty="0"/>
            <a:t>Assigns responsibilities </a:t>
          </a:r>
        </a:p>
        <a:p>
          <a:pPr marL="228600" lvl="1" indent="-228600" algn="l" defTabSz="889000" rtl="0">
            <a:lnSpc>
              <a:spcPct val="90000"/>
            </a:lnSpc>
            <a:spcBef>
              <a:spcPct val="0"/>
            </a:spcBef>
            <a:spcAft>
              <a:spcPct val="15000"/>
            </a:spcAft>
            <a:buChar char="••"/>
          </a:pPr>
          <a:r>
            <a:rPr lang="en-CA" sz="2000" kern="1200" dirty="0"/>
            <a:t>Review system effectiveness / adequacy </a:t>
          </a:r>
        </a:p>
        <a:p>
          <a:pPr marL="228600" lvl="1" indent="-228600" algn="l" defTabSz="889000" rtl="0">
            <a:lnSpc>
              <a:spcPct val="90000"/>
            </a:lnSpc>
            <a:spcBef>
              <a:spcPct val="0"/>
            </a:spcBef>
            <a:spcAft>
              <a:spcPct val="15000"/>
            </a:spcAft>
            <a:buChar char="••"/>
          </a:pPr>
          <a:r>
            <a:rPr lang="en-CA" sz="2000" kern="1200" dirty="0"/>
            <a:t>Ensure deficiencies are corrected </a:t>
          </a:r>
        </a:p>
        <a:p>
          <a:pPr marL="228600" lvl="1" indent="-228600" algn="l" defTabSz="889000" rtl="0">
            <a:lnSpc>
              <a:spcPct val="90000"/>
            </a:lnSpc>
            <a:spcBef>
              <a:spcPct val="0"/>
            </a:spcBef>
            <a:spcAft>
              <a:spcPct val="15000"/>
            </a:spcAft>
            <a:buChar char="••"/>
          </a:pPr>
          <a:r>
            <a:rPr lang="en-CA" sz="2000" kern="1200"/>
            <a:t>Direct change when required</a:t>
          </a:r>
        </a:p>
      </dsp:txBody>
      <dsp:txXfrm>
        <a:off x="0" y="785042"/>
        <a:ext cx="8478902" cy="2525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D392-F5A4-4944-A828-E977CCC82D56}">
      <dsp:nvSpPr>
        <dsp:cNvPr id="0" name=""/>
        <dsp:cNvSpPr/>
      </dsp:nvSpPr>
      <dsp:spPr>
        <a:xfrm>
          <a:off x="2484104" y="601151"/>
          <a:ext cx="4243774" cy="4243774"/>
        </a:xfrm>
        <a:prstGeom prst="blockArc">
          <a:avLst>
            <a:gd name="adj1" fmla="val 10800000"/>
            <a:gd name="adj2" fmla="val 162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6E0837-9D06-4A6B-AE06-D3FF4D66FF68}">
      <dsp:nvSpPr>
        <dsp:cNvPr id="0" name=""/>
        <dsp:cNvSpPr/>
      </dsp:nvSpPr>
      <dsp:spPr>
        <a:xfrm>
          <a:off x="2484104" y="601151"/>
          <a:ext cx="4243774" cy="4243774"/>
        </a:xfrm>
        <a:prstGeom prst="blockArc">
          <a:avLst>
            <a:gd name="adj1" fmla="val 5400000"/>
            <a:gd name="adj2" fmla="val 108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5FF14-EB35-4038-8348-DC5DD871D945}">
      <dsp:nvSpPr>
        <dsp:cNvPr id="0" name=""/>
        <dsp:cNvSpPr/>
      </dsp:nvSpPr>
      <dsp:spPr>
        <a:xfrm>
          <a:off x="2446080" y="595740"/>
          <a:ext cx="4319822" cy="4254595"/>
        </a:xfrm>
        <a:prstGeom prst="blockArc">
          <a:avLst>
            <a:gd name="adj1" fmla="val 0"/>
            <a:gd name="adj2" fmla="val 54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9B1B63-3A65-4D55-B827-173C0AD8FE89}">
      <dsp:nvSpPr>
        <dsp:cNvPr id="0" name=""/>
        <dsp:cNvSpPr/>
      </dsp:nvSpPr>
      <dsp:spPr>
        <a:xfrm>
          <a:off x="2479542" y="600535"/>
          <a:ext cx="4252898" cy="4245004"/>
        </a:xfrm>
        <a:prstGeom prst="blockArc">
          <a:avLst>
            <a:gd name="adj1" fmla="val 16200000"/>
            <a:gd name="adj2" fmla="val 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84F45E-78E7-46DB-A969-CD1A40A1CB3B}">
      <dsp:nvSpPr>
        <dsp:cNvPr id="0" name=""/>
        <dsp:cNvSpPr/>
      </dsp:nvSpPr>
      <dsp:spPr>
        <a:xfrm>
          <a:off x="3854662" y="1968916"/>
          <a:ext cx="1502657" cy="15082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Leadership</a:t>
          </a:r>
        </a:p>
      </dsp:txBody>
      <dsp:txXfrm>
        <a:off x="4074721" y="2189793"/>
        <a:ext cx="1062539" cy="1066490"/>
      </dsp:txXfrm>
    </dsp:sp>
    <dsp:sp modelId="{5F3876F5-0A73-4984-9245-5E228A31B483}">
      <dsp:nvSpPr>
        <dsp:cNvPr id="0" name=""/>
        <dsp:cNvSpPr/>
      </dsp:nvSpPr>
      <dsp:spPr>
        <a:xfrm>
          <a:off x="4120971" y="174399"/>
          <a:ext cx="970040" cy="9519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CA" sz="1000" kern="1200" dirty="0"/>
            <a:t>Planning</a:t>
          </a:r>
        </a:p>
      </dsp:txBody>
      <dsp:txXfrm>
        <a:off x="4263030" y="313809"/>
        <a:ext cx="685922" cy="673130"/>
      </dsp:txXfrm>
    </dsp:sp>
    <dsp:sp modelId="{9634D40C-7316-44AC-BD22-932C284DC9C1}">
      <dsp:nvSpPr>
        <dsp:cNvPr id="0" name=""/>
        <dsp:cNvSpPr/>
      </dsp:nvSpPr>
      <dsp:spPr>
        <a:xfrm>
          <a:off x="6168155" y="2204669"/>
          <a:ext cx="1021000" cy="10367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CA" sz="1000" kern="1200" dirty="0"/>
            <a:t>Support and Operation</a:t>
          </a:r>
        </a:p>
      </dsp:txBody>
      <dsp:txXfrm>
        <a:off x="6317677" y="2356496"/>
        <a:ext cx="721956" cy="733083"/>
      </dsp:txXfrm>
    </dsp:sp>
    <dsp:sp modelId="{26551161-D88A-4ADF-980B-D04FF6285AA8}">
      <dsp:nvSpPr>
        <dsp:cNvPr id="0" name=""/>
        <dsp:cNvSpPr/>
      </dsp:nvSpPr>
      <dsp:spPr>
        <a:xfrm>
          <a:off x="4064221" y="4251012"/>
          <a:ext cx="1083541" cy="10893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CA" sz="1000" kern="1200" dirty="0"/>
            <a:t>Performance Evaluation</a:t>
          </a:r>
        </a:p>
      </dsp:txBody>
      <dsp:txXfrm>
        <a:off x="4222902" y="4410548"/>
        <a:ext cx="766179" cy="770307"/>
      </dsp:txXfrm>
    </dsp:sp>
    <dsp:sp modelId="{C157F61F-7B93-44CA-BD62-C80FF5D77464}">
      <dsp:nvSpPr>
        <dsp:cNvPr id="0" name=""/>
        <dsp:cNvSpPr/>
      </dsp:nvSpPr>
      <dsp:spPr>
        <a:xfrm>
          <a:off x="1965004" y="2158413"/>
          <a:ext cx="1136647" cy="11292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CA" sz="1000" kern="1200" dirty="0"/>
            <a:t>Improvement</a:t>
          </a:r>
        </a:p>
      </dsp:txBody>
      <dsp:txXfrm>
        <a:off x="2131462" y="2323788"/>
        <a:ext cx="803731" cy="79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CB9C6-0A59-4A53-99D7-0E99ACDB6373}">
      <dsp:nvSpPr>
        <dsp:cNvPr id="0" name=""/>
        <dsp:cNvSpPr/>
      </dsp:nvSpPr>
      <dsp:spPr>
        <a:xfrm rot="5400000">
          <a:off x="-208766" y="210854"/>
          <a:ext cx="1391778" cy="97424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Environmental Policy</a:t>
          </a:r>
        </a:p>
      </dsp:txBody>
      <dsp:txXfrm rot="-5400000">
        <a:off x="1" y="489211"/>
        <a:ext cx="974245" cy="417533"/>
      </dsp:txXfrm>
    </dsp:sp>
    <dsp:sp modelId="{6E99FF12-B9A1-4F3A-856F-04E67CD23B3A}">
      <dsp:nvSpPr>
        <dsp:cNvPr id="0" name=""/>
        <dsp:cNvSpPr/>
      </dsp:nvSpPr>
      <dsp:spPr>
        <a:xfrm rot="5400000">
          <a:off x="5567078" y="-4590746"/>
          <a:ext cx="904656" cy="1009032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Review policy to ensure it aligns with EMS objectives</a:t>
          </a:r>
        </a:p>
        <a:p>
          <a:pPr marL="228600" lvl="1" indent="-228600" algn="l" defTabSz="1111250">
            <a:lnSpc>
              <a:spcPct val="90000"/>
            </a:lnSpc>
            <a:spcBef>
              <a:spcPct val="0"/>
            </a:spcBef>
            <a:spcAft>
              <a:spcPct val="15000"/>
            </a:spcAft>
            <a:buChar char="••"/>
          </a:pPr>
          <a:r>
            <a:rPr lang="en-CA" sz="2500" kern="1200" dirty="0"/>
            <a:t>Include commitments as per ISO 14001</a:t>
          </a:r>
        </a:p>
      </dsp:txBody>
      <dsp:txXfrm rot="-5400000">
        <a:off x="974245" y="46249"/>
        <a:ext cx="10046161" cy="816332"/>
      </dsp:txXfrm>
    </dsp:sp>
    <dsp:sp modelId="{1B1E7440-6744-4C5E-9117-1D8A5392FDC1}">
      <dsp:nvSpPr>
        <dsp:cNvPr id="0" name=""/>
        <dsp:cNvSpPr/>
      </dsp:nvSpPr>
      <dsp:spPr>
        <a:xfrm rot="5400000">
          <a:off x="-208766" y="1457466"/>
          <a:ext cx="1391778" cy="974245"/>
        </a:xfrm>
        <a:prstGeom prst="chevron">
          <a:avLst/>
        </a:prstGeom>
        <a:solidFill>
          <a:schemeClr val="accent2">
            <a:hueOff val="860023"/>
            <a:satOff val="340"/>
            <a:lumOff val="-6667"/>
            <a:alphaOff val="0"/>
          </a:schemeClr>
        </a:solidFill>
        <a:ln w="12700" cap="flat" cmpd="sng" algn="ctr">
          <a:solidFill>
            <a:schemeClr val="accent2">
              <a:hueOff val="860023"/>
              <a:satOff val="340"/>
              <a:lumOff val="-66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Aspects &amp; Impacts</a:t>
          </a:r>
        </a:p>
      </dsp:txBody>
      <dsp:txXfrm rot="-5400000">
        <a:off x="1" y="1735823"/>
        <a:ext cx="974245" cy="417533"/>
      </dsp:txXfrm>
    </dsp:sp>
    <dsp:sp modelId="{F2C917D1-4448-4F92-B7D7-76CBF1945765}">
      <dsp:nvSpPr>
        <dsp:cNvPr id="0" name=""/>
        <dsp:cNvSpPr/>
      </dsp:nvSpPr>
      <dsp:spPr>
        <a:xfrm rot="5400000">
          <a:off x="5567078" y="-3344134"/>
          <a:ext cx="904656" cy="10090323"/>
        </a:xfrm>
        <a:prstGeom prst="round2SameRect">
          <a:avLst/>
        </a:prstGeom>
        <a:solidFill>
          <a:schemeClr val="lt1">
            <a:alpha val="90000"/>
            <a:hueOff val="0"/>
            <a:satOff val="0"/>
            <a:lumOff val="0"/>
            <a:alphaOff val="0"/>
          </a:schemeClr>
        </a:solidFill>
        <a:ln w="12700" cap="flat" cmpd="sng" algn="ctr">
          <a:solidFill>
            <a:schemeClr val="accent2">
              <a:hueOff val="860023"/>
              <a:satOff val="340"/>
              <a:lumOff val="-66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Assess environmental aspects and related impacts</a:t>
          </a:r>
        </a:p>
        <a:p>
          <a:pPr marL="228600" lvl="1" indent="-228600" algn="l" defTabSz="1111250">
            <a:lnSpc>
              <a:spcPct val="90000"/>
            </a:lnSpc>
            <a:spcBef>
              <a:spcPct val="0"/>
            </a:spcBef>
            <a:spcAft>
              <a:spcPct val="15000"/>
            </a:spcAft>
            <a:buChar char="••"/>
          </a:pPr>
          <a:r>
            <a:rPr lang="en-CA" sz="2500" kern="1200" dirty="0"/>
            <a:t>Identify legal environmental requirements</a:t>
          </a:r>
        </a:p>
      </dsp:txBody>
      <dsp:txXfrm rot="-5400000">
        <a:off x="974245" y="1292861"/>
        <a:ext cx="10046161" cy="816332"/>
      </dsp:txXfrm>
    </dsp:sp>
    <dsp:sp modelId="{7D872B93-2D4E-4CFC-A9D2-36D8B0FE675A}">
      <dsp:nvSpPr>
        <dsp:cNvPr id="0" name=""/>
        <dsp:cNvSpPr/>
      </dsp:nvSpPr>
      <dsp:spPr>
        <a:xfrm rot="5400000">
          <a:off x="-208766" y="2704077"/>
          <a:ext cx="1391778" cy="974245"/>
        </a:xfrm>
        <a:prstGeom prst="chevron">
          <a:avLst/>
        </a:prstGeom>
        <a:solidFill>
          <a:schemeClr val="accent2">
            <a:hueOff val="1720047"/>
            <a:satOff val="679"/>
            <a:lumOff val="-13334"/>
            <a:alphaOff val="0"/>
          </a:schemeClr>
        </a:solidFill>
        <a:ln w="12700" cap="flat" cmpd="sng" algn="ctr">
          <a:solidFill>
            <a:schemeClr val="accent2">
              <a:hueOff val="1720047"/>
              <a:satOff val="679"/>
              <a:lumOff val="-1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EMS Objectives</a:t>
          </a:r>
        </a:p>
      </dsp:txBody>
      <dsp:txXfrm rot="-5400000">
        <a:off x="1" y="2982434"/>
        <a:ext cx="974245" cy="417533"/>
      </dsp:txXfrm>
    </dsp:sp>
    <dsp:sp modelId="{BD3CAC07-DC81-44E9-B788-B7E2013F010C}">
      <dsp:nvSpPr>
        <dsp:cNvPr id="0" name=""/>
        <dsp:cNvSpPr/>
      </dsp:nvSpPr>
      <dsp:spPr>
        <a:xfrm rot="5400000">
          <a:off x="5567078" y="-2097522"/>
          <a:ext cx="904656" cy="10090323"/>
        </a:xfrm>
        <a:prstGeom prst="round2SameRect">
          <a:avLst/>
        </a:prstGeom>
        <a:solidFill>
          <a:schemeClr val="lt1">
            <a:alpha val="90000"/>
            <a:hueOff val="0"/>
            <a:satOff val="0"/>
            <a:lumOff val="0"/>
            <a:alphaOff val="0"/>
          </a:schemeClr>
        </a:solidFill>
        <a:ln w="12700" cap="flat" cmpd="sng" algn="ctr">
          <a:solidFill>
            <a:schemeClr val="accent2">
              <a:hueOff val="1720047"/>
              <a:satOff val="679"/>
              <a:lumOff val="-13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Set environmental objectives to reduce environmental impacts</a:t>
          </a:r>
        </a:p>
        <a:p>
          <a:pPr marL="228600" lvl="1" indent="-228600" algn="l" defTabSz="1111250">
            <a:lnSpc>
              <a:spcPct val="90000"/>
            </a:lnSpc>
            <a:spcBef>
              <a:spcPct val="0"/>
            </a:spcBef>
            <a:spcAft>
              <a:spcPct val="15000"/>
            </a:spcAft>
            <a:buChar char="••"/>
          </a:pPr>
          <a:r>
            <a:rPr lang="en-CA" sz="2500" kern="1200" dirty="0"/>
            <a:t>Comply with legal</a:t>
          </a:r>
        </a:p>
      </dsp:txBody>
      <dsp:txXfrm rot="-5400000">
        <a:off x="974245" y="2539473"/>
        <a:ext cx="10046161" cy="816332"/>
      </dsp:txXfrm>
    </dsp:sp>
    <dsp:sp modelId="{36E51756-5930-488F-B729-8F702E1E20BC}">
      <dsp:nvSpPr>
        <dsp:cNvPr id="0" name=""/>
        <dsp:cNvSpPr/>
      </dsp:nvSpPr>
      <dsp:spPr>
        <a:xfrm rot="5400000">
          <a:off x="-208766" y="3950689"/>
          <a:ext cx="1391778" cy="974245"/>
        </a:xfrm>
        <a:prstGeom prst="chevron">
          <a:avLst/>
        </a:prstGeom>
        <a:solidFill>
          <a:schemeClr val="accent2">
            <a:hueOff val="2580070"/>
            <a:satOff val="1019"/>
            <a:lumOff val="-20001"/>
            <a:alphaOff val="0"/>
          </a:schemeClr>
        </a:solidFill>
        <a:ln w="12700" cap="flat" cmpd="sng" algn="ctr">
          <a:solidFill>
            <a:schemeClr val="accent2">
              <a:hueOff val="2580070"/>
              <a:satOff val="1019"/>
              <a:lumOff val="-200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Environmental Programs</a:t>
          </a:r>
        </a:p>
      </dsp:txBody>
      <dsp:txXfrm rot="-5400000">
        <a:off x="1" y="4229046"/>
        <a:ext cx="974245" cy="417533"/>
      </dsp:txXfrm>
    </dsp:sp>
    <dsp:sp modelId="{6AC38DFD-2346-48B9-AE54-39E58A7637B3}">
      <dsp:nvSpPr>
        <dsp:cNvPr id="0" name=""/>
        <dsp:cNvSpPr/>
      </dsp:nvSpPr>
      <dsp:spPr>
        <a:xfrm rot="5400000">
          <a:off x="5567078" y="-850911"/>
          <a:ext cx="904656" cy="10090323"/>
        </a:xfrm>
        <a:prstGeom prst="round2SameRect">
          <a:avLst/>
        </a:prstGeom>
        <a:solidFill>
          <a:schemeClr val="lt1">
            <a:alpha val="90000"/>
            <a:hueOff val="0"/>
            <a:satOff val="0"/>
            <a:lumOff val="0"/>
            <a:alphaOff val="0"/>
          </a:schemeClr>
        </a:solidFill>
        <a:ln w="12700" cap="flat" cmpd="sng" algn="ctr">
          <a:solidFill>
            <a:schemeClr val="accent2">
              <a:hueOff val="2580070"/>
              <a:satOff val="1019"/>
              <a:lumOff val="-200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Establish programs to meet EMS objectives</a:t>
          </a:r>
        </a:p>
      </dsp:txBody>
      <dsp:txXfrm rot="-5400000">
        <a:off x="974245" y="3786084"/>
        <a:ext cx="10046161" cy="816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48A39-232B-4026-B240-DA3C0336D025}">
      <dsp:nvSpPr>
        <dsp:cNvPr id="0" name=""/>
        <dsp:cNvSpPr/>
      </dsp:nvSpPr>
      <dsp:spPr>
        <a:xfrm rot="5400000">
          <a:off x="-208766" y="210854"/>
          <a:ext cx="1391778" cy="97424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EMS Awareness Training</a:t>
          </a:r>
        </a:p>
      </dsp:txBody>
      <dsp:txXfrm rot="-5400000">
        <a:off x="1" y="489211"/>
        <a:ext cx="974245" cy="417533"/>
      </dsp:txXfrm>
    </dsp:sp>
    <dsp:sp modelId="{C8F7F35B-0A4F-40CC-A189-3DACC8FC5C6E}">
      <dsp:nvSpPr>
        <dsp:cNvPr id="0" name=""/>
        <dsp:cNvSpPr/>
      </dsp:nvSpPr>
      <dsp:spPr>
        <a:xfrm rot="5400000">
          <a:off x="5567078" y="-4590746"/>
          <a:ext cx="904656" cy="10090323"/>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CA" sz="1700" kern="1200" dirty="0"/>
            <a:t>Ensure all staff have an understanding of EMS and competency through environmental awareness and other necessary training. (i.e. internal auditing)</a:t>
          </a:r>
        </a:p>
      </dsp:txBody>
      <dsp:txXfrm rot="-5400000">
        <a:off x="974245" y="46249"/>
        <a:ext cx="10046161" cy="816332"/>
      </dsp:txXfrm>
    </dsp:sp>
    <dsp:sp modelId="{6BF6B749-B931-4393-BBC0-616F5168ABF4}">
      <dsp:nvSpPr>
        <dsp:cNvPr id="0" name=""/>
        <dsp:cNvSpPr/>
      </dsp:nvSpPr>
      <dsp:spPr>
        <a:xfrm rot="5400000">
          <a:off x="-208766" y="1457466"/>
          <a:ext cx="1391778" cy="974245"/>
        </a:xfrm>
        <a:prstGeom prst="chevron">
          <a:avLst/>
        </a:prstGeom>
        <a:gradFill rotWithShape="0">
          <a:gsLst>
            <a:gs pos="0">
              <a:schemeClr val="accent2">
                <a:hueOff val="860023"/>
                <a:satOff val="340"/>
                <a:lumOff val="-6667"/>
                <a:alphaOff val="0"/>
                <a:satMod val="103000"/>
                <a:lumMod val="102000"/>
                <a:tint val="94000"/>
              </a:schemeClr>
            </a:gs>
            <a:gs pos="50000">
              <a:schemeClr val="accent2">
                <a:hueOff val="860023"/>
                <a:satOff val="340"/>
                <a:lumOff val="-6667"/>
                <a:alphaOff val="0"/>
                <a:satMod val="110000"/>
                <a:lumMod val="100000"/>
                <a:shade val="100000"/>
              </a:schemeClr>
            </a:gs>
            <a:gs pos="100000">
              <a:schemeClr val="accent2">
                <a:hueOff val="860023"/>
                <a:satOff val="340"/>
                <a:lumOff val="-666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Monitor &amp; Measure</a:t>
          </a:r>
        </a:p>
      </dsp:txBody>
      <dsp:txXfrm rot="-5400000">
        <a:off x="1" y="1735823"/>
        <a:ext cx="974245" cy="417533"/>
      </dsp:txXfrm>
    </dsp:sp>
    <dsp:sp modelId="{9B39265F-4508-4834-AFDC-3D0A57DD3B3D}">
      <dsp:nvSpPr>
        <dsp:cNvPr id="0" name=""/>
        <dsp:cNvSpPr/>
      </dsp:nvSpPr>
      <dsp:spPr>
        <a:xfrm rot="5400000">
          <a:off x="5567078" y="-3344134"/>
          <a:ext cx="904656" cy="10090323"/>
        </a:xfrm>
        <a:prstGeom prst="round2SameRect">
          <a:avLst/>
        </a:prstGeom>
        <a:solidFill>
          <a:schemeClr val="lt1">
            <a:alpha val="90000"/>
            <a:hueOff val="0"/>
            <a:satOff val="0"/>
            <a:lumOff val="0"/>
            <a:alphaOff val="0"/>
          </a:schemeClr>
        </a:solidFill>
        <a:ln w="6350" cap="flat" cmpd="sng" algn="ctr">
          <a:solidFill>
            <a:schemeClr val="accent2">
              <a:hueOff val="860023"/>
              <a:satOff val="340"/>
              <a:lumOff val="-666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CA" sz="1700" kern="1200" dirty="0"/>
            <a:t>Monitor and measure progress in achieving EMS objectives</a:t>
          </a:r>
        </a:p>
      </dsp:txBody>
      <dsp:txXfrm rot="-5400000">
        <a:off x="974245" y="1292861"/>
        <a:ext cx="10046161" cy="816332"/>
      </dsp:txXfrm>
    </dsp:sp>
    <dsp:sp modelId="{56AA6E1A-6447-4DC4-9F91-E9B1F43C8B80}">
      <dsp:nvSpPr>
        <dsp:cNvPr id="0" name=""/>
        <dsp:cNvSpPr/>
      </dsp:nvSpPr>
      <dsp:spPr>
        <a:xfrm rot="5400000">
          <a:off x="-208766" y="2704077"/>
          <a:ext cx="1391778" cy="974245"/>
        </a:xfrm>
        <a:prstGeom prst="chevron">
          <a:avLst/>
        </a:prstGeom>
        <a:gradFill rotWithShape="0">
          <a:gsLst>
            <a:gs pos="0">
              <a:schemeClr val="accent2">
                <a:hueOff val="1720047"/>
                <a:satOff val="679"/>
                <a:lumOff val="-13334"/>
                <a:alphaOff val="0"/>
                <a:satMod val="103000"/>
                <a:lumMod val="102000"/>
                <a:tint val="94000"/>
              </a:schemeClr>
            </a:gs>
            <a:gs pos="50000">
              <a:schemeClr val="accent2">
                <a:hueOff val="1720047"/>
                <a:satOff val="679"/>
                <a:lumOff val="-13334"/>
                <a:alphaOff val="0"/>
                <a:satMod val="110000"/>
                <a:lumMod val="100000"/>
                <a:shade val="100000"/>
              </a:schemeClr>
            </a:gs>
            <a:gs pos="100000">
              <a:schemeClr val="accent2">
                <a:hueOff val="1720047"/>
                <a:satOff val="679"/>
                <a:lumOff val="-1333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Audit</a:t>
          </a:r>
        </a:p>
      </dsp:txBody>
      <dsp:txXfrm rot="-5400000">
        <a:off x="1" y="2982434"/>
        <a:ext cx="974245" cy="417533"/>
      </dsp:txXfrm>
    </dsp:sp>
    <dsp:sp modelId="{952EA3CB-9FD5-4057-8D4E-B49E3F2385D9}">
      <dsp:nvSpPr>
        <dsp:cNvPr id="0" name=""/>
        <dsp:cNvSpPr/>
      </dsp:nvSpPr>
      <dsp:spPr>
        <a:xfrm rot="5400000">
          <a:off x="5567078" y="-2097522"/>
          <a:ext cx="904656" cy="10090323"/>
        </a:xfrm>
        <a:prstGeom prst="round2SameRect">
          <a:avLst/>
        </a:prstGeom>
        <a:solidFill>
          <a:schemeClr val="lt1">
            <a:alpha val="90000"/>
            <a:hueOff val="0"/>
            <a:satOff val="0"/>
            <a:lumOff val="0"/>
            <a:alphaOff val="0"/>
          </a:schemeClr>
        </a:solidFill>
        <a:ln w="6350" cap="flat" cmpd="sng" algn="ctr">
          <a:solidFill>
            <a:schemeClr val="accent2">
              <a:hueOff val="1720047"/>
              <a:satOff val="679"/>
              <a:lumOff val="-13334"/>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CA" sz="1700" kern="1200" dirty="0"/>
            <a:t>Check that the EMS is working as intended by conducting periodic internal audits</a:t>
          </a:r>
        </a:p>
      </dsp:txBody>
      <dsp:txXfrm rot="-5400000">
        <a:off x="974245" y="2539473"/>
        <a:ext cx="10046161" cy="816332"/>
      </dsp:txXfrm>
    </dsp:sp>
    <dsp:sp modelId="{6F6CBB15-4FFE-4573-91AD-B93DC475E69A}">
      <dsp:nvSpPr>
        <dsp:cNvPr id="0" name=""/>
        <dsp:cNvSpPr/>
      </dsp:nvSpPr>
      <dsp:spPr>
        <a:xfrm rot="5400000">
          <a:off x="-208766" y="3950689"/>
          <a:ext cx="1391778" cy="974245"/>
        </a:xfrm>
        <a:prstGeom prst="chevron">
          <a:avLst/>
        </a:prstGeom>
        <a:gradFill rotWithShape="0">
          <a:gsLst>
            <a:gs pos="0">
              <a:schemeClr val="accent2">
                <a:hueOff val="2580070"/>
                <a:satOff val="1019"/>
                <a:lumOff val="-20001"/>
                <a:alphaOff val="0"/>
                <a:satMod val="103000"/>
                <a:lumMod val="102000"/>
                <a:tint val="94000"/>
              </a:schemeClr>
            </a:gs>
            <a:gs pos="50000">
              <a:schemeClr val="accent2">
                <a:hueOff val="2580070"/>
                <a:satOff val="1019"/>
                <a:lumOff val="-20001"/>
                <a:alphaOff val="0"/>
                <a:satMod val="110000"/>
                <a:lumMod val="100000"/>
                <a:shade val="100000"/>
              </a:schemeClr>
            </a:gs>
            <a:gs pos="100000">
              <a:schemeClr val="accent2">
                <a:hueOff val="2580070"/>
                <a:satOff val="1019"/>
                <a:lumOff val="-2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Review</a:t>
          </a:r>
        </a:p>
      </dsp:txBody>
      <dsp:txXfrm rot="-5400000">
        <a:off x="1" y="4229046"/>
        <a:ext cx="974245" cy="417533"/>
      </dsp:txXfrm>
    </dsp:sp>
    <dsp:sp modelId="{D177CE21-466E-41F7-828F-D9C6D567EBB1}">
      <dsp:nvSpPr>
        <dsp:cNvPr id="0" name=""/>
        <dsp:cNvSpPr/>
      </dsp:nvSpPr>
      <dsp:spPr>
        <a:xfrm rot="5400000">
          <a:off x="5567078" y="-850911"/>
          <a:ext cx="904656" cy="10090323"/>
        </a:xfrm>
        <a:prstGeom prst="round2SameRect">
          <a:avLst/>
        </a:prstGeom>
        <a:solidFill>
          <a:schemeClr val="lt1">
            <a:alpha val="90000"/>
            <a:hueOff val="0"/>
            <a:satOff val="0"/>
            <a:lumOff val="0"/>
            <a:alphaOff val="0"/>
          </a:schemeClr>
        </a:solidFill>
        <a:ln w="6350" cap="flat" cmpd="sng" algn="ctr">
          <a:solidFill>
            <a:schemeClr val="accent2">
              <a:hueOff val="2580070"/>
              <a:satOff val="1019"/>
              <a:lumOff val="-2000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CA" sz="1700" kern="1200" dirty="0"/>
            <a:t>Management Review completes the cycle of the EMS by reviewing the progress of the EMS and making necessary improvements</a:t>
          </a:r>
        </a:p>
        <a:p>
          <a:pPr marL="171450" lvl="1" indent="-171450" algn="l" defTabSz="755650">
            <a:lnSpc>
              <a:spcPct val="90000"/>
            </a:lnSpc>
            <a:spcBef>
              <a:spcPct val="0"/>
            </a:spcBef>
            <a:spcAft>
              <a:spcPct val="15000"/>
            </a:spcAft>
            <a:buChar char="••"/>
          </a:pPr>
          <a:endParaRPr lang="en-CA" sz="1700" kern="1200" dirty="0"/>
        </a:p>
      </dsp:txBody>
      <dsp:txXfrm rot="-5400000">
        <a:off x="974245" y="3786084"/>
        <a:ext cx="10046161" cy="816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95E0-D1B8-4BF9-9112-80EB0BC0CB0E}">
      <dsp:nvSpPr>
        <dsp:cNvPr id="0" name=""/>
        <dsp:cNvSpPr/>
      </dsp:nvSpPr>
      <dsp:spPr>
        <a:xfrm rot="5400000">
          <a:off x="3946873" y="133501"/>
          <a:ext cx="1780452" cy="1548993"/>
        </a:xfrm>
        <a:prstGeom prst="hexagon">
          <a:avLst>
            <a:gd name="adj" fmla="val 25000"/>
            <a:gd name="vf" fmla="val 11547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a:t>Top Leadership Commitment</a:t>
          </a:r>
        </a:p>
      </dsp:txBody>
      <dsp:txXfrm rot="-5400000">
        <a:off x="4303987" y="295226"/>
        <a:ext cx="1066223" cy="1225544"/>
      </dsp:txXfrm>
    </dsp:sp>
    <dsp:sp modelId="{9A2A97D9-C2CF-4401-9066-6CE057C52D0F}">
      <dsp:nvSpPr>
        <dsp:cNvPr id="0" name=""/>
        <dsp:cNvSpPr/>
      </dsp:nvSpPr>
      <dsp:spPr>
        <a:xfrm>
          <a:off x="5658600" y="356111"/>
          <a:ext cx="1986984" cy="106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CA" sz="1300" kern="1200" dirty="0"/>
            <a:t>Adequate Resource Availability</a:t>
          </a:r>
        </a:p>
      </dsp:txBody>
      <dsp:txXfrm>
        <a:off x="5658600" y="356111"/>
        <a:ext cx="1986984" cy="1068271"/>
      </dsp:txXfrm>
    </dsp:sp>
    <dsp:sp modelId="{92470F08-D9B3-42F4-89B9-C8BB81120C70}">
      <dsp:nvSpPr>
        <dsp:cNvPr id="0" name=""/>
        <dsp:cNvSpPr/>
      </dsp:nvSpPr>
      <dsp:spPr>
        <a:xfrm rot="5400000">
          <a:off x="2273960" y="115750"/>
          <a:ext cx="1780452" cy="1548993"/>
        </a:xfrm>
        <a:prstGeom prst="hexagon">
          <a:avLst>
            <a:gd name="adj" fmla="val 25000"/>
            <a:gd name="vf" fmla="val 115470"/>
          </a:avLst>
        </a:prstGeom>
        <a:gradFill rotWithShape="0">
          <a:gsLst>
            <a:gs pos="0">
              <a:schemeClr val="accent2">
                <a:shade val="50000"/>
                <a:hueOff val="72845"/>
                <a:satOff val="-2242"/>
                <a:lumOff val="11615"/>
                <a:alphaOff val="0"/>
                <a:satMod val="103000"/>
                <a:lumMod val="102000"/>
                <a:tint val="94000"/>
              </a:schemeClr>
            </a:gs>
            <a:gs pos="50000">
              <a:schemeClr val="accent2">
                <a:shade val="50000"/>
                <a:hueOff val="72845"/>
                <a:satOff val="-2242"/>
                <a:lumOff val="11615"/>
                <a:alphaOff val="0"/>
                <a:satMod val="110000"/>
                <a:lumMod val="100000"/>
                <a:shade val="100000"/>
              </a:schemeClr>
            </a:gs>
            <a:gs pos="100000">
              <a:schemeClr val="accent2">
                <a:shade val="50000"/>
                <a:hueOff val="72845"/>
                <a:satOff val="-2242"/>
                <a:lumOff val="11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2631074" y="277475"/>
        <a:ext cx="1066223" cy="1225544"/>
      </dsp:txXfrm>
    </dsp:sp>
    <dsp:sp modelId="{F0F3ED7E-2938-4153-9E35-4E4E2033878B}">
      <dsp:nvSpPr>
        <dsp:cNvPr id="0" name=""/>
        <dsp:cNvSpPr/>
      </dsp:nvSpPr>
      <dsp:spPr>
        <a:xfrm rot="5400000">
          <a:off x="3107212" y="1626998"/>
          <a:ext cx="1780452" cy="1548993"/>
        </a:xfrm>
        <a:prstGeom prst="hexagon">
          <a:avLst>
            <a:gd name="adj" fmla="val 25000"/>
            <a:gd name="vf" fmla="val 115470"/>
          </a:avLst>
        </a:prstGeom>
        <a:gradFill rotWithShape="0">
          <a:gsLst>
            <a:gs pos="0">
              <a:schemeClr val="accent2">
                <a:shade val="50000"/>
                <a:hueOff val="145691"/>
                <a:satOff val="-4484"/>
                <a:lumOff val="23230"/>
                <a:alphaOff val="0"/>
                <a:satMod val="103000"/>
                <a:lumMod val="102000"/>
                <a:tint val="94000"/>
              </a:schemeClr>
            </a:gs>
            <a:gs pos="50000">
              <a:schemeClr val="accent2">
                <a:shade val="50000"/>
                <a:hueOff val="145691"/>
                <a:satOff val="-4484"/>
                <a:lumOff val="23230"/>
                <a:alphaOff val="0"/>
                <a:satMod val="110000"/>
                <a:lumMod val="100000"/>
                <a:shade val="100000"/>
              </a:schemeClr>
            </a:gs>
            <a:gs pos="100000">
              <a:schemeClr val="accent2">
                <a:shade val="50000"/>
                <a:hueOff val="145691"/>
                <a:satOff val="-4484"/>
                <a:lumOff val="232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a:t>Employee Awareness &amp; Involvement</a:t>
          </a:r>
        </a:p>
      </dsp:txBody>
      <dsp:txXfrm rot="-5400000">
        <a:off x="3464326" y="1788723"/>
        <a:ext cx="1066223" cy="1225544"/>
      </dsp:txXfrm>
    </dsp:sp>
    <dsp:sp modelId="{4F798BAF-A167-4247-983B-C9B5F8FD0F15}">
      <dsp:nvSpPr>
        <dsp:cNvPr id="0" name=""/>
        <dsp:cNvSpPr/>
      </dsp:nvSpPr>
      <dsp:spPr>
        <a:xfrm>
          <a:off x="1235956" y="1867359"/>
          <a:ext cx="1922888" cy="106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n-CA" sz="1300" kern="1200" dirty="0"/>
            <a:t>Employees must understand their responsibilities</a:t>
          </a:r>
        </a:p>
      </dsp:txBody>
      <dsp:txXfrm>
        <a:off x="1235956" y="1867359"/>
        <a:ext cx="1922888" cy="1068271"/>
      </dsp:txXfrm>
    </dsp:sp>
    <dsp:sp modelId="{220A2506-D79B-4E9E-850A-7CB72E961505}">
      <dsp:nvSpPr>
        <dsp:cNvPr id="0" name=""/>
        <dsp:cNvSpPr/>
      </dsp:nvSpPr>
      <dsp:spPr>
        <a:xfrm rot="5400000">
          <a:off x="4780125" y="1626998"/>
          <a:ext cx="1780452" cy="1548993"/>
        </a:xfrm>
        <a:prstGeom prst="hexagon">
          <a:avLst>
            <a:gd name="adj" fmla="val 25000"/>
            <a:gd name="vf" fmla="val 115470"/>
          </a:avLst>
        </a:prstGeom>
        <a:gradFill rotWithShape="0">
          <a:gsLst>
            <a:gs pos="0">
              <a:schemeClr val="accent2">
                <a:shade val="50000"/>
                <a:hueOff val="218536"/>
                <a:satOff val="-6726"/>
                <a:lumOff val="34846"/>
                <a:alphaOff val="0"/>
                <a:satMod val="103000"/>
                <a:lumMod val="102000"/>
                <a:tint val="94000"/>
              </a:schemeClr>
            </a:gs>
            <a:gs pos="50000">
              <a:schemeClr val="accent2">
                <a:shade val="50000"/>
                <a:hueOff val="218536"/>
                <a:satOff val="-6726"/>
                <a:lumOff val="34846"/>
                <a:alphaOff val="0"/>
                <a:satMod val="110000"/>
                <a:lumMod val="100000"/>
                <a:shade val="100000"/>
              </a:schemeClr>
            </a:gs>
            <a:gs pos="100000">
              <a:schemeClr val="accent2">
                <a:shade val="50000"/>
                <a:hueOff val="218536"/>
                <a:satOff val="-6726"/>
                <a:lumOff val="348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5137239" y="1788723"/>
        <a:ext cx="1066223" cy="1225544"/>
      </dsp:txXfrm>
    </dsp:sp>
    <dsp:sp modelId="{E976764F-BE19-4293-910F-E5A2B798C447}">
      <dsp:nvSpPr>
        <dsp:cNvPr id="0" name=""/>
        <dsp:cNvSpPr/>
      </dsp:nvSpPr>
      <dsp:spPr>
        <a:xfrm rot="5400000">
          <a:off x="3946873" y="3138246"/>
          <a:ext cx="1780452" cy="1548993"/>
        </a:xfrm>
        <a:prstGeom prst="hexagon">
          <a:avLst>
            <a:gd name="adj" fmla="val 25000"/>
            <a:gd name="vf" fmla="val 115470"/>
          </a:avLst>
        </a:prstGeom>
        <a:gradFill rotWithShape="0">
          <a:gsLst>
            <a:gs pos="0">
              <a:schemeClr val="accent2">
                <a:shade val="50000"/>
                <a:hueOff val="291382"/>
                <a:satOff val="-8968"/>
                <a:lumOff val="46461"/>
                <a:alphaOff val="0"/>
                <a:satMod val="103000"/>
                <a:lumMod val="102000"/>
                <a:tint val="94000"/>
              </a:schemeClr>
            </a:gs>
            <a:gs pos="50000">
              <a:schemeClr val="accent2">
                <a:shade val="50000"/>
                <a:hueOff val="291382"/>
                <a:satOff val="-8968"/>
                <a:lumOff val="46461"/>
                <a:alphaOff val="0"/>
                <a:satMod val="110000"/>
                <a:lumMod val="100000"/>
                <a:shade val="100000"/>
              </a:schemeClr>
            </a:gs>
            <a:gs pos="100000">
              <a:schemeClr val="accent2">
                <a:shade val="50000"/>
                <a:hueOff val="291382"/>
                <a:satOff val="-8968"/>
                <a:lumOff val="464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a:t>Focus on Continual Improvement</a:t>
          </a:r>
        </a:p>
      </dsp:txBody>
      <dsp:txXfrm rot="-5400000">
        <a:off x="4303987" y="3299971"/>
        <a:ext cx="1066223" cy="1225544"/>
      </dsp:txXfrm>
    </dsp:sp>
    <dsp:sp modelId="{C01717B2-3F9F-4570-9DB5-D5BF99B056B2}">
      <dsp:nvSpPr>
        <dsp:cNvPr id="0" name=""/>
        <dsp:cNvSpPr/>
      </dsp:nvSpPr>
      <dsp:spPr>
        <a:xfrm>
          <a:off x="5658600" y="3378607"/>
          <a:ext cx="1986984" cy="106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CA" sz="1300" kern="1200" dirty="0"/>
            <a:t>Build on existing procedures and processes</a:t>
          </a:r>
        </a:p>
      </dsp:txBody>
      <dsp:txXfrm>
        <a:off x="5658600" y="3378607"/>
        <a:ext cx="1986984" cy="1068271"/>
      </dsp:txXfrm>
    </dsp:sp>
    <dsp:sp modelId="{E2F4E6C3-AA91-462A-BE9F-7928B2FD504D}">
      <dsp:nvSpPr>
        <dsp:cNvPr id="0" name=""/>
        <dsp:cNvSpPr/>
      </dsp:nvSpPr>
      <dsp:spPr>
        <a:xfrm rot="5400000">
          <a:off x="2273960" y="3138246"/>
          <a:ext cx="1780452" cy="1548993"/>
        </a:xfrm>
        <a:prstGeom prst="hexagon">
          <a:avLst>
            <a:gd name="adj" fmla="val 25000"/>
            <a:gd name="vf" fmla="val 115470"/>
          </a:avLst>
        </a:prstGeom>
        <a:gradFill rotWithShape="0">
          <a:gsLst>
            <a:gs pos="0">
              <a:schemeClr val="accent2">
                <a:shade val="50000"/>
                <a:hueOff val="218536"/>
                <a:satOff val="-6726"/>
                <a:lumOff val="34846"/>
                <a:alphaOff val="0"/>
                <a:satMod val="103000"/>
                <a:lumMod val="102000"/>
                <a:tint val="94000"/>
              </a:schemeClr>
            </a:gs>
            <a:gs pos="50000">
              <a:schemeClr val="accent2">
                <a:shade val="50000"/>
                <a:hueOff val="218536"/>
                <a:satOff val="-6726"/>
                <a:lumOff val="34846"/>
                <a:alphaOff val="0"/>
                <a:satMod val="110000"/>
                <a:lumMod val="100000"/>
                <a:shade val="100000"/>
              </a:schemeClr>
            </a:gs>
            <a:gs pos="100000">
              <a:schemeClr val="accent2">
                <a:shade val="50000"/>
                <a:hueOff val="218536"/>
                <a:satOff val="-6726"/>
                <a:lumOff val="348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2631074" y="3299971"/>
        <a:ext cx="1066223" cy="1225544"/>
      </dsp:txXfrm>
    </dsp:sp>
    <dsp:sp modelId="{DB708662-2006-42E1-B232-FEB4915DB5AE}">
      <dsp:nvSpPr>
        <dsp:cNvPr id="0" name=""/>
        <dsp:cNvSpPr/>
      </dsp:nvSpPr>
      <dsp:spPr>
        <a:xfrm rot="5400000">
          <a:off x="627970" y="3119890"/>
          <a:ext cx="1780452" cy="1548993"/>
        </a:xfrm>
        <a:prstGeom prst="hexagon">
          <a:avLst>
            <a:gd name="adj" fmla="val 25000"/>
            <a:gd name="vf" fmla="val 115470"/>
          </a:avLst>
        </a:prstGeom>
        <a:gradFill rotWithShape="0">
          <a:gsLst>
            <a:gs pos="0">
              <a:schemeClr val="accent2">
                <a:shade val="50000"/>
                <a:hueOff val="145691"/>
                <a:satOff val="-4484"/>
                <a:lumOff val="23230"/>
                <a:alphaOff val="0"/>
                <a:satMod val="103000"/>
                <a:lumMod val="102000"/>
                <a:tint val="94000"/>
              </a:schemeClr>
            </a:gs>
            <a:gs pos="50000">
              <a:schemeClr val="accent2">
                <a:shade val="50000"/>
                <a:hueOff val="145691"/>
                <a:satOff val="-4484"/>
                <a:lumOff val="23230"/>
                <a:alphaOff val="0"/>
                <a:satMod val="110000"/>
                <a:lumMod val="100000"/>
                <a:shade val="100000"/>
              </a:schemeClr>
            </a:gs>
            <a:gs pos="100000">
              <a:schemeClr val="accent2">
                <a:shade val="50000"/>
                <a:hueOff val="145691"/>
                <a:satOff val="-4484"/>
                <a:lumOff val="232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a:t>Flexibility</a:t>
          </a:r>
        </a:p>
      </dsp:txBody>
      <dsp:txXfrm rot="-5400000">
        <a:off x="985084" y="3281615"/>
        <a:ext cx="1066223" cy="1225544"/>
      </dsp:txXfrm>
    </dsp:sp>
    <dsp:sp modelId="{C8DFE092-D696-430A-AED0-61FE9098F6CF}">
      <dsp:nvSpPr>
        <dsp:cNvPr id="0" name=""/>
        <dsp:cNvSpPr/>
      </dsp:nvSpPr>
      <dsp:spPr>
        <a:xfrm>
          <a:off x="1235956" y="4889855"/>
          <a:ext cx="1922888" cy="1068271"/>
        </a:xfrm>
        <a:prstGeom prst="rect">
          <a:avLst/>
        </a:prstGeom>
        <a:noFill/>
        <a:ln>
          <a:noFill/>
        </a:ln>
        <a:effectLst/>
      </dsp:spPr>
      <dsp:style>
        <a:lnRef idx="0">
          <a:scrgbClr r="0" g="0" b="0"/>
        </a:lnRef>
        <a:fillRef idx="0">
          <a:scrgbClr r="0" g="0" b="0"/>
        </a:fillRef>
        <a:effectRef idx="0">
          <a:scrgbClr r="0" g="0" b="0"/>
        </a:effectRef>
        <a:fontRef idx="minor"/>
      </dsp:style>
    </dsp:sp>
    <dsp:sp modelId="{97B02F01-52B4-4C7A-866C-D72BA3132EAF}">
      <dsp:nvSpPr>
        <dsp:cNvPr id="0" name=""/>
        <dsp:cNvSpPr/>
      </dsp:nvSpPr>
      <dsp:spPr>
        <a:xfrm rot="5400000">
          <a:off x="6394191" y="1592760"/>
          <a:ext cx="1780452" cy="1548993"/>
        </a:xfrm>
        <a:prstGeom prst="hexagon">
          <a:avLst>
            <a:gd name="adj" fmla="val 25000"/>
            <a:gd name="vf" fmla="val 115470"/>
          </a:avLst>
        </a:prstGeom>
        <a:gradFill rotWithShape="0">
          <a:gsLst>
            <a:gs pos="0">
              <a:schemeClr val="accent2">
                <a:shade val="50000"/>
                <a:hueOff val="72845"/>
                <a:satOff val="-2242"/>
                <a:lumOff val="11615"/>
                <a:alphaOff val="0"/>
                <a:satMod val="103000"/>
                <a:lumMod val="102000"/>
                <a:tint val="94000"/>
              </a:schemeClr>
            </a:gs>
            <a:gs pos="50000">
              <a:schemeClr val="accent2">
                <a:shade val="50000"/>
                <a:hueOff val="72845"/>
                <a:satOff val="-2242"/>
                <a:lumOff val="11615"/>
                <a:alphaOff val="0"/>
                <a:satMod val="110000"/>
                <a:lumMod val="100000"/>
                <a:shade val="100000"/>
              </a:schemeClr>
            </a:gs>
            <a:gs pos="100000">
              <a:schemeClr val="accent2">
                <a:shade val="50000"/>
                <a:hueOff val="72845"/>
                <a:satOff val="-2242"/>
                <a:lumOff val="11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6751305" y="1754485"/>
        <a:ext cx="1066223" cy="122554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10/20/2022</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10/20/2022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2200" b="0" dirty="0"/>
              <a:t> address </a:t>
            </a:r>
            <a:r>
              <a:rPr lang="en-US" altLang="en-US" sz="2200" b="0" u="sng" dirty="0"/>
              <a:t>non-regulated</a:t>
            </a:r>
            <a:r>
              <a:rPr lang="en-US" altLang="en-US" sz="2200" b="0" dirty="0"/>
              <a:t> issues</a:t>
            </a:r>
          </a:p>
          <a:p>
            <a:pPr lvl="2" algn="l">
              <a:buFont typeface="Wingdings" panose="05000000000000000000" pitchFamily="2" charset="2"/>
              <a:buChar char="à"/>
            </a:pPr>
            <a:r>
              <a:rPr lang="en-US" altLang="en-US" sz="2200" b="0" dirty="0"/>
              <a:t> energy conservation</a:t>
            </a:r>
          </a:p>
          <a:p>
            <a:pPr lvl="2" algn="l">
              <a:buFont typeface="Wingdings" panose="05000000000000000000" pitchFamily="2" charset="2"/>
              <a:buChar char="à"/>
            </a:pPr>
            <a:r>
              <a:rPr lang="en-US" altLang="en-US" sz="2200" b="0" dirty="0"/>
              <a:t> promote stronger operational control </a:t>
            </a:r>
          </a:p>
          <a:p>
            <a:pPr lvl="2" algn="l">
              <a:buFont typeface="Wingdings" panose="05000000000000000000" pitchFamily="2" charset="2"/>
              <a:buChar char="à"/>
            </a:pPr>
            <a:r>
              <a:rPr lang="en-US" altLang="en-US" sz="2200" b="0" dirty="0"/>
              <a:t> employee stewardship.</a:t>
            </a:r>
            <a:r>
              <a:rPr lang="en-US" altLang="en-US" sz="2200" dirty="0"/>
              <a:t> </a:t>
            </a:r>
          </a:p>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19</a:t>
            </a:fld>
            <a:endParaRPr lang="en-US" noProof="0" dirty="0"/>
          </a:p>
        </p:txBody>
      </p:sp>
    </p:spTree>
    <p:extLst>
      <p:ext uri="{BB962C8B-B14F-4D97-AF65-F5344CB8AC3E}">
        <p14:creationId xmlns:p14="http://schemas.microsoft.com/office/powerpoint/2010/main" val="412549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Step 1: Develop Policy</a:t>
            </a:r>
          </a:p>
          <a:p>
            <a:r>
              <a:rPr lang="en-CA" dirty="0"/>
              <a:t>Step 2: Plan</a:t>
            </a:r>
            <a:r>
              <a:rPr lang="en-CA" baseline="0" dirty="0"/>
              <a:t>ning involves identifying environmental aspects and impacts and develop EMS objectives based on significant aspects.</a:t>
            </a:r>
          </a:p>
          <a:p>
            <a:r>
              <a:rPr lang="en-CA" baseline="0" dirty="0"/>
              <a:t>Step 3: Implement (DO) – Implementation stage; Roles and responsibilities; establish operational procedures and document control ; train personnel on procedures and EMS communication</a:t>
            </a:r>
          </a:p>
          <a:p>
            <a:r>
              <a:rPr lang="en-CA" baseline="0" dirty="0"/>
              <a:t>Step 4: Check by auditing compliance and effectiveness of the system; monitor and measure performance; EMS Non-conformance and corrective actions; Records</a:t>
            </a:r>
          </a:p>
          <a:p>
            <a:r>
              <a:rPr lang="en-CA" baseline="0" dirty="0"/>
              <a:t>Step 5: Act – Conduct annual management review, identify necessary change; make continual improvements</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20</a:t>
            </a:fld>
            <a:endParaRPr lang="en-US" noProof="0" dirty="0"/>
          </a:p>
        </p:txBody>
      </p:sp>
    </p:spTree>
    <p:extLst>
      <p:ext uri="{BB962C8B-B14F-4D97-AF65-F5344CB8AC3E}">
        <p14:creationId xmlns:p14="http://schemas.microsoft.com/office/powerpoint/2010/main" val="126001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example, </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22</a:t>
            </a:fld>
            <a:endParaRPr lang="en-US" noProof="0" dirty="0"/>
          </a:p>
        </p:txBody>
      </p:sp>
    </p:spTree>
    <p:extLst>
      <p:ext uri="{BB962C8B-B14F-4D97-AF65-F5344CB8AC3E}">
        <p14:creationId xmlns:p14="http://schemas.microsoft.com/office/powerpoint/2010/main" val="115625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example, </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23</a:t>
            </a:fld>
            <a:endParaRPr lang="en-US" noProof="0" dirty="0"/>
          </a:p>
        </p:txBody>
      </p:sp>
    </p:spTree>
    <p:extLst>
      <p:ext uri="{BB962C8B-B14F-4D97-AF65-F5344CB8AC3E}">
        <p14:creationId xmlns:p14="http://schemas.microsoft.com/office/powerpoint/2010/main" val="92503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of how environmental aspects will be assessed for its significance.</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25</a:t>
            </a:fld>
            <a:endParaRPr lang="en-US" noProof="0" dirty="0"/>
          </a:p>
        </p:txBody>
      </p:sp>
    </p:spTree>
    <p:extLst>
      <p:ext uri="{BB962C8B-B14F-4D97-AF65-F5344CB8AC3E}">
        <p14:creationId xmlns:p14="http://schemas.microsoft.com/office/powerpoint/2010/main" val="101442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27</a:t>
            </a:fld>
            <a:endParaRPr lang="en-US"/>
          </a:p>
        </p:txBody>
      </p:sp>
    </p:spTree>
    <p:extLst>
      <p:ext uri="{BB962C8B-B14F-4D97-AF65-F5344CB8AC3E}">
        <p14:creationId xmlns:p14="http://schemas.microsoft.com/office/powerpoint/2010/main" val="307295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Other Potential Benefits</a:t>
            </a:r>
            <a:endParaRPr lang="en-US" altLang="en-US" sz="1200" dirty="0"/>
          </a:p>
          <a:p>
            <a:r>
              <a:rPr lang="en-US" altLang="en-US" sz="1200" dirty="0"/>
              <a:t>• Maintain or improve market access and competitiveness; </a:t>
            </a:r>
          </a:p>
          <a:p>
            <a:r>
              <a:rPr lang="en-US" altLang="en-US" sz="1200" dirty="0"/>
              <a:t>• A hidden benefit – overall operations improved by involving employees in the EMS implementation process.</a:t>
            </a:r>
          </a:p>
          <a:p>
            <a:r>
              <a:rPr lang="en-US" altLang="en-US" sz="1200" dirty="0"/>
              <a:t>• Demonstrate due diligence in the event of prosecution or litigation; </a:t>
            </a:r>
          </a:p>
          <a:p>
            <a:r>
              <a:rPr lang="en-US" altLang="en-US" sz="1200" dirty="0"/>
              <a:t>• Reduce environmental risk assessed by insurance and lending institutions; </a:t>
            </a:r>
          </a:p>
          <a:p>
            <a:r>
              <a:rPr lang="en-US" altLang="en-US" sz="1200" dirty="0"/>
              <a:t>• Increase employee involvement, morale, health and productivity.</a:t>
            </a:r>
          </a:p>
          <a:p>
            <a:pPr>
              <a:spcBef>
                <a:spcPct val="0"/>
              </a:spcBef>
              <a:buClr>
                <a:schemeClr val="accent1"/>
              </a:buClr>
              <a:buFont typeface="Wingdings" panose="05000000000000000000" pitchFamily="2" charset="2"/>
              <a:buChar char="§"/>
            </a:pPr>
            <a:r>
              <a:rPr lang="en-US" altLang="en-US" sz="1200" dirty="0"/>
              <a:t>Flexibility and opportunity to correct imperfections through “continual improvement”</a:t>
            </a:r>
          </a:p>
          <a:p>
            <a:endParaRPr lang="en-US" altLang="en-US" sz="1200" dirty="0"/>
          </a:p>
          <a:p>
            <a:r>
              <a:rPr lang="en-US" altLang="en-US" sz="1200" dirty="0"/>
              <a:t>Improved internal communication can support improved community relations – as the families of employees, </a:t>
            </a:r>
            <a:r>
              <a:rPr lang="en-US" altLang="en-US" sz="1200" dirty="0" err="1"/>
              <a:t>neighbourhood</a:t>
            </a:r>
            <a:r>
              <a:rPr lang="en-US" altLang="en-US" sz="1200" dirty="0"/>
              <a:t>, and surrounding community appreciate a business that demonstrates active concern and involvement in minimizing negative impacts on the environment.</a:t>
            </a:r>
          </a:p>
          <a:p>
            <a:endParaRPr lang="en-US" altLang="en-US" sz="1200" dirty="0"/>
          </a:p>
          <a:p>
            <a:r>
              <a:rPr lang="en-US" altLang="en-US" sz="1200" dirty="0"/>
              <a:t>Cost savings by reducing waste in their processes and reduction in resources usage (therefore reducing costs). </a:t>
            </a:r>
          </a:p>
          <a:p>
            <a:r>
              <a:rPr lang="en-US" altLang="en-US" sz="1200" dirty="0"/>
              <a:t>“compliance assurance,” recognizing that the EMS would help them to avoid costly environmental problems in the future.  Also, bottom-line cost savings by implementing pollution prevention and energy efficiency projects identified as part of the EMS.</a:t>
            </a:r>
          </a:p>
          <a:p>
            <a:endParaRPr lang="en-US" altLang="en-US" sz="1200" dirty="0"/>
          </a:p>
          <a:p>
            <a:pPr>
              <a:spcBef>
                <a:spcPct val="0"/>
              </a:spcBef>
              <a:buClr>
                <a:schemeClr val="accent1"/>
              </a:buClr>
              <a:buFont typeface="Wingdings" panose="05000000000000000000" pitchFamily="2" charset="2"/>
              <a:buChar char="§"/>
            </a:pPr>
            <a:r>
              <a:rPr lang="en-US" altLang="en-US" sz="1200" dirty="0"/>
              <a:t>Identification of risk and prevention of problems – non-regulatory</a:t>
            </a:r>
          </a:p>
          <a:p>
            <a:endParaRPr lang="en-US" altLang="en-US" sz="1200"/>
          </a:p>
          <a:p>
            <a:endParaRPr lang="en-CA"/>
          </a:p>
        </p:txBody>
      </p:sp>
      <p:sp>
        <p:nvSpPr>
          <p:cNvPr id="4" name="Slide Number Placeholder 3"/>
          <p:cNvSpPr>
            <a:spLocks noGrp="1"/>
          </p:cNvSpPr>
          <p:nvPr>
            <p:ph type="sldNum" sz="quarter" idx="10"/>
          </p:nvPr>
        </p:nvSpPr>
        <p:spPr/>
        <p:txBody>
          <a:bodyPr/>
          <a:lstStyle/>
          <a:p>
            <a:fld id="{B8649DAF-093F-4482-AA38-346E9A2DEE94}" type="slidenum">
              <a:rPr lang="en-US" noProof="0" smtClean="0"/>
              <a:t>28</a:t>
            </a:fld>
            <a:endParaRPr lang="en-US" noProof="0" dirty="0"/>
          </a:p>
        </p:txBody>
      </p:sp>
    </p:spTree>
    <p:extLst>
      <p:ext uri="{BB962C8B-B14F-4D97-AF65-F5344CB8AC3E}">
        <p14:creationId xmlns:p14="http://schemas.microsoft.com/office/powerpoint/2010/main" val="286525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Other Potential Benefits</a:t>
            </a:r>
            <a:endParaRPr lang="en-US" altLang="en-US" sz="1200" dirty="0"/>
          </a:p>
          <a:p>
            <a:r>
              <a:rPr lang="en-US" altLang="en-US" sz="1200" dirty="0"/>
              <a:t>• Maintain or improve market access and competitiveness; </a:t>
            </a:r>
          </a:p>
          <a:p>
            <a:r>
              <a:rPr lang="en-US" altLang="en-US" sz="1200" dirty="0"/>
              <a:t>• A hidden benefit – overall operations improved by involving employees in the EMS implementation process.</a:t>
            </a:r>
          </a:p>
          <a:p>
            <a:r>
              <a:rPr lang="en-US" altLang="en-US" sz="1200" dirty="0"/>
              <a:t>• Demonstrate due diligence in the event of prosecution or litigation; </a:t>
            </a:r>
          </a:p>
          <a:p>
            <a:r>
              <a:rPr lang="en-US" altLang="en-US" sz="1200" dirty="0"/>
              <a:t>• Reduce environmental risk assessed by insurance and lending institutions; </a:t>
            </a:r>
          </a:p>
          <a:p>
            <a:r>
              <a:rPr lang="en-US" altLang="en-US" sz="1200" dirty="0"/>
              <a:t>• Increase employee involvement, morale, health and productivity.</a:t>
            </a:r>
          </a:p>
          <a:p>
            <a:pPr>
              <a:spcBef>
                <a:spcPct val="0"/>
              </a:spcBef>
              <a:buClr>
                <a:schemeClr val="accent1"/>
              </a:buClr>
              <a:buFont typeface="Wingdings" panose="05000000000000000000" pitchFamily="2" charset="2"/>
              <a:buChar char="§"/>
            </a:pPr>
            <a:r>
              <a:rPr lang="en-US" altLang="en-US" sz="1200" dirty="0"/>
              <a:t>Flexibility and opportunity to correct imperfections through “continual improvement”</a:t>
            </a:r>
          </a:p>
          <a:p>
            <a:endParaRPr lang="en-US" altLang="en-US" sz="1200" dirty="0"/>
          </a:p>
          <a:p>
            <a:r>
              <a:rPr lang="en-US" altLang="en-US" sz="1200" dirty="0"/>
              <a:t>Improved internal communication can support improved community relations – as the families of employees, </a:t>
            </a:r>
            <a:r>
              <a:rPr lang="en-US" altLang="en-US" sz="1200" dirty="0" err="1"/>
              <a:t>neighbourhood</a:t>
            </a:r>
            <a:r>
              <a:rPr lang="en-US" altLang="en-US" sz="1200" dirty="0"/>
              <a:t>, and surrounding community appreciate a business that demonstrates active concern and involvement in minimizing negative impacts on the environment.</a:t>
            </a:r>
          </a:p>
          <a:p>
            <a:endParaRPr lang="en-US" altLang="en-US" sz="1200" dirty="0"/>
          </a:p>
          <a:p>
            <a:r>
              <a:rPr lang="en-US" altLang="en-US" sz="1200" dirty="0"/>
              <a:t>Cost savings by reducing waste in their processes and reduction in resources usage (therefore reducing costs). </a:t>
            </a:r>
          </a:p>
          <a:p>
            <a:r>
              <a:rPr lang="en-US" altLang="en-US" sz="1200" dirty="0"/>
              <a:t>“compliance assurance,” recognizing that the EMS would help them to avoid costly environmental problems in the future.  Also, bottom-line cost savings by implementing pollution prevention and energy efficiency projects identified as part of the EMS.</a:t>
            </a:r>
          </a:p>
          <a:p>
            <a:endParaRPr lang="en-US" altLang="en-US" sz="1200" dirty="0"/>
          </a:p>
          <a:p>
            <a:pPr>
              <a:spcBef>
                <a:spcPct val="0"/>
              </a:spcBef>
              <a:buClr>
                <a:schemeClr val="accent1"/>
              </a:buClr>
              <a:buFont typeface="Wingdings" panose="05000000000000000000" pitchFamily="2" charset="2"/>
              <a:buChar char="§"/>
            </a:pPr>
            <a:r>
              <a:rPr lang="en-US" altLang="en-US" sz="1200" dirty="0"/>
              <a:t>Identification of risk and prevention of problems – non-regulatory</a:t>
            </a:r>
          </a:p>
          <a:p>
            <a:endParaRPr lang="en-US" altLang="en-US" sz="1200"/>
          </a:p>
          <a:p>
            <a:endParaRPr lang="en-CA"/>
          </a:p>
        </p:txBody>
      </p:sp>
      <p:sp>
        <p:nvSpPr>
          <p:cNvPr id="4" name="Slide Number Placeholder 3"/>
          <p:cNvSpPr>
            <a:spLocks noGrp="1"/>
          </p:cNvSpPr>
          <p:nvPr>
            <p:ph type="sldNum" sz="quarter" idx="10"/>
          </p:nvPr>
        </p:nvSpPr>
        <p:spPr/>
        <p:txBody>
          <a:bodyPr/>
          <a:lstStyle/>
          <a:p>
            <a:fld id="{B8649DAF-093F-4482-AA38-346E9A2DEE94}" type="slidenum">
              <a:rPr lang="en-US" noProof="0" smtClean="0"/>
              <a:t>29</a:t>
            </a:fld>
            <a:endParaRPr lang="en-US" noProof="0" dirty="0"/>
          </a:p>
        </p:txBody>
      </p:sp>
    </p:spTree>
    <p:extLst>
      <p:ext uri="{BB962C8B-B14F-4D97-AF65-F5344CB8AC3E}">
        <p14:creationId xmlns:p14="http://schemas.microsoft.com/office/powerpoint/2010/main" val="179421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30</a:t>
            </a:fld>
            <a:endParaRPr lang="en-US"/>
          </a:p>
        </p:txBody>
      </p:sp>
    </p:spTree>
    <p:extLst>
      <p:ext uri="{BB962C8B-B14F-4D97-AF65-F5344CB8AC3E}">
        <p14:creationId xmlns:p14="http://schemas.microsoft.com/office/powerpoint/2010/main" val="3272394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buFont typeface="Wingdings" panose="05000000000000000000" pitchFamily="2" charset="2"/>
              <a:buAutoNum type="arabicPeriod"/>
            </a:pPr>
            <a:r>
              <a:rPr lang="en-US" altLang="en-US" b="0" dirty="0">
                <a:latin typeface="Arial" panose="020B0604020202020204" pitchFamily="34" charset="0"/>
              </a:rPr>
              <a:t>Environmental Responsibility built into employee objectives</a:t>
            </a:r>
          </a:p>
          <a:p>
            <a:pPr>
              <a:lnSpc>
                <a:spcPct val="125000"/>
              </a:lnSpc>
              <a:buFont typeface="Wingdings" panose="05000000000000000000" pitchFamily="2" charset="2"/>
              <a:buAutoNum type="arabicPeriod"/>
            </a:pPr>
            <a:r>
              <a:rPr lang="en-US" altLang="en-US" b="0" dirty="0">
                <a:latin typeface="Arial" panose="020B0604020202020204" pitchFamily="34" charset="0"/>
              </a:rPr>
              <a:t>Adequate employee awareness, understanding and involvement across company</a:t>
            </a:r>
          </a:p>
          <a:p>
            <a:pPr>
              <a:lnSpc>
                <a:spcPct val="125000"/>
              </a:lnSpc>
              <a:buFont typeface="Wingdings" panose="05000000000000000000" pitchFamily="2" charset="2"/>
              <a:buAutoNum type="arabicPeriod"/>
            </a:pPr>
            <a:r>
              <a:rPr lang="en-US" altLang="en-US" b="0" dirty="0">
                <a:latin typeface="Arial" panose="020B0604020202020204" pitchFamily="34" charset="0"/>
              </a:rPr>
              <a:t>Build an implementation team</a:t>
            </a:r>
          </a:p>
          <a:p>
            <a:pPr>
              <a:lnSpc>
                <a:spcPct val="125000"/>
              </a:lnSpc>
              <a:buFont typeface="Wingdings" panose="05000000000000000000" pitchFamily="2" charset="2"/>
              <a:buAutoNum type="arabicPeriod"/>
            </a:pPr>
            <a:r>
              <a:rPr lang="en-US" altLang="en-US" b="0" dirty="0">
                <a:latin typeface="Arial" panose="020B0604020202020204" pitchFamily="34" charset="0"/>
              </a:rPr>
              <a:t>Effective Audit Program</a:t>
            </a:r>
          </a:p>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31</a:t>
            </a:fld>
            <a:endParaRPr lang="en-US" noProof="0" dirty="0"/>
          </a:p>
        </p:txBody>
      </p:sp>
    </p:spTree>
    <p:extLst>
      <p:ext uri="{BB962C8B-B14F-4D97-AF65-F5344CB8AC3E}">
        <p14:creationId xmlns:p14="http://schemas.microsoft.com/office/powerpoint/2010/main" val="266615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a:t>
            </a:fld>
            <a:endParaRPr lang="en-US" noProof="0" dirty="0"/>
          </a:p>
        </p:txBody>
      </p:sp>
    </p:spTree>
    <p:extLst>
      <p:ext uri="{BB962C8B-B14F-4D97-AF65-F5344CB8AC3E}">
        <p14:creationId xmlns:p14="http://schemas.microsoft.com/office/powerpoint/2010/main" val="368926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32</a:t>
            </a:fld>
            <a:endParaRPr lang="en-US"/>
          </a:p>
        </p:txBody>
      </p:sp>
    </p:spTree>
    <p:extLst>
      <p:ext uri="{BB962C8B-B14F-4D97-AF65-F5344CB8AC3E}">
        <p14:creationId xmlns:p14="http://schemas.microsoft.com/office/powerpoint/2010/main" val="299664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34</a:t>
            </a:fld>
            <a:endParaRPr lang="en-US" noProof="0" dirty="0"/>
          </a:p>
        </p:txBody>
      </p:sp>
    </p:spTree>
    <p:extLst>
      <p:ext uri="{BB962C8B-B14F-4D97-AF65-F5344CB8AC3E}">
        <p14:creationId xmlns:p14="http://schemas.microsoft.com/office/powerpoint/2010/main" val="223417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Other Potential Benefits</a:t>
            </a:r>
            <a:endParaRPr lang="en-US" altLang="en-US" sz="1200" dirty="0"/>
          </a:p>
          <a:p>
            <a:r>
              <a:rPr lang="en-US" altLang="en-US" sz="1200" dirty="0"/>
              <a:t>• Maintain or improve market access and competitiveness; </a:t>
            </a:r>
          </a:p>
          <a:p>
            <a:r>
              <a:rPr lang="en-US" altLang="en-US" sz="1200" dirty="0"/>
              <a:t>• A hidden benefit – overall operations improved by involving employees in the EMS implementation process.</a:t>
            </a:r>
          </a:p>
          <a:p>
            <a:r>
              <a:rPr lang="en-US" altLang="en-US" sz="1200" dirty="0"/>
              <a:t>• Demonstrate due diligence in the event of prosecution or litigation; </a:t>
            </a:r>
          </a:p>
          <a:p>
            <a:r>
              <a:rPr lang="en-US" altLang="en-US" sz="1200" dirty="0"/>
              <a:t>• Reduce environmental risk assessed by insurance and lending institutions; </a:t>
            </a:r>
          </a:p>
          <a:p>
            <a:r>
              <a:rPr lang="en-US" altLang="en-US" sz="1200" dirty="0"/>
              <a:t>• Increase employee involvement, morale, health and productivity.</a:t>
            </a:r>
          </a:p>
          <a:p>
            <a:pPr>
              <a:spcBef>
                <a:spcPct val="0"/>
              </a:spcBef>
              <a:buClr>
                <a:schemeClr val="accent1"/>
              </a:buClr>
              <a:buFont typeface="Wingdings" panose="05000000000000000000" pitchFamily="2" charset="2"/>
              <a:buChar char="§"/>
            </a:pPr>
            <a:r>
              <a:rPr lang="en-US" altLang="en-US" sz="1200" dirty="0"/>
              <a:t>Flexibility and opportunity to correct imperfections through “continual improvement”</a:t>
            </a:r>
          </a:p>
          <a:p>
            <a:endParaRPr lang="en-US" altLang="en-US" sz="1200" dirty="0"/>
          </a:p>
          <a:p>
            <a:r>
              <a:rPr lang="en-US" altLang="en-US" sz="1200" dirty="0"/>
              <a:t>Improved internal communication can support improved community relations – as the families of employees, </a:t>
            </a:r>
            <a:r>
              <a:rPr lang="en-US" altLang="en-US" sz="1200" dirty="0" err="1"/>
              <a:t>neighbourhood</a:t>
            </a:r>
            <a:r>
              <a:rPr lang="en-US" altLang="en-US" sz="1200" dirty="0"/>
              <a:t>, and surrounding community appreciate a business that demonstrates active concern and involvement in minimizing negative impacts on the environment.</a:t>
            </a:r>
          </a:p>
          <a:p>
            <a:endParaRPr lang="en-US" altLang="en-US" sz="1200" dirty="0"/>
          </a:p>
          <a:p>
            <a:r>
              <a:rPr lang="en-US" altLang="en-US" sz="1200" dirty="0"/>
              <a:t>Cost savings by reducing waste in their processes and reduction in resources usage (therefore reducing costs). </a:t>
            </a:r>
          </a:p>
          <a:p>
            <a:r>
              <a:rPr lang="en-US" altLang="en-US" sz="1200" dirty="0"/>
              <a:t>“compliance assurance,” recognizing that the EMS would help them to avoid costly environmental problems in the future.  Also, bottom-line cost savings by implementing pollution prevention and energy efficiency projects identified as part of the EMS.</a:t>
            </a:r>
          </a:p>
          <a:p>
            <a:endParaRPr lang="en-US" altLang="en-US" sz="1200" dirty="0"/>
          </a:p>
          <a:p>
            <a:pPr>
              <a:spcBef>
                <a:spcPct val="0"/>
              </a:spcBef>
              <a:buClr>
                <a:schemeClr val="accent1"/>
              </a:buClr>
              <a:buFont typeface="Wingdings" panose="05000000000000000000" pitchFamily="2" charset="2"/>
              <a:buChar char="§"/>
            </a:pPr>
            <a:r>
              <a:rPr lang="en-US" altLang="en-US" sz="1200" dirty="0"/>
              <a:t>Identification of risk and prevention of problems – non-regulatory</a:t>
            </a:r>
          </a:p>
          <a:p>
            <a:endParaRPr lang="en-US" altLang="en-US" sz="1200" dirty="0"/>
          </a:p>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35</a:t>
            </a:fld>
            <a:endParaRPr lang="en-US" noProof="0" dirty="0"/>
          </a:p>
        </p:txBody>
      </p:sp>
    </p:spTree>
    <p:extLst>
      <p:ext uri="{BB962C8B-B14F-4D97-AF65-F5344CB8AC3E}">
        <p14:creationId xmlns:p14="http://schemas.microsoft.com/office/powerpoint/2010/main" val="368661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36</a:t>
            </a:fld>
            <a:endParaRPr lang="en-US" noProof="0" dirty="0"/>
          </a:p>
        </p:txBody>
      </p:sp>
    </p:spTree>
    <p:extLst>
      <p:ext uri="{BB962C8B-B14F-4D97-AF65-F5344CB8AC3E}">
        <p14:creationId xmlns:p14="http://schemas.microsoft.com/office/powerpoint/2010/main" val="2016909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demonstrates leadership in your industry.</a:t>
            </a:r>
          </a:p>
          <a:p>
            <a:r>
              <a:rPr lang="en-CA" dirty="0"/>
              <a:t>Take responsibility</a:t>
            </a:r>
            <a:r>
              <a:rPr lang="en-CA" baseline="0" dirty="0"/>
              <a:t> for the impact we have on the environment</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37</a:t>
            </a:fld>
            <a:endParaRPr lang="en-US" noProof="0" dirty="0"/>
          </a:p>
        </p:txBody>
      </p:sp>
    </p:spTree>
    <p:extLst>
      <p:ext uri="{BB962C8B-B14F-4D97-AF65-F5344CB8AC3E}">
        <p14:creationId xmlns:p14="http://schemas.microsoft.com/office/powerpoint/2010/main" val="62736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demonstrates leadership in your industry.</a:t>
            </a:r>
          </a:p>
          <a:p>
            <a:r>
              <a:rPr lang="en-CA" dirty="0"/>
              <a:t>Take responsibility</a:t>
            </a:r>
            <a:r>
              <a:rPr lang="en-CA" baseline="0" dirty="0"/>
              <a:t> for the impact we have on </a:t>
            </a:r>
            <a:r>
              <a:rPr lang="en-CA" baseline="0"/>
              <a:t>the environment</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38</a:t>
            </a:fld>
            <a:endParaRPr lang="en-US" noProof="0" dirty="0"/>
          </a:p>
        </p:txBody>
      </p:sp>
    </p:spTree>
    <p:extLst>
      <p:ext uri="{BB962C8B-B14F-4D97-AF65-F5344CB8AC3E}">
        <p14:creationId xmlns:p14="http://schemas.microsoft.com/office/powerpoint/2010/main" val="2699547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 to add screenshot of Policy</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39</a:t>
            </a:fld>
            <a:endParaRPr lang="en-US" noProof="0" dirty="0"/>
          </a:p>
        </p:txBody>
      </p:sp>
    </p:spTree>
    <p:extLst>
      <p:ext uri="{BB962C8B-B14F-4D97-AF65-F5344CB8AC3E}">
        <p14:creationId xmlns:p14="http://schemas.microsoft.com/office/powerpoint/2010/main" val="187215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Environmental Impacts</a:t>
            </a:r>
          </a:p>
          <a:p>
            <a:pPr marL="285750" indent="-285750">
              <a:buFont typeface="Arial" panose="020B0604020202020204" pitchFamily="34" charset="0"/>
              <a:buChar char="•"/>
            </a:pPr>
            <a:r>
              <a:rPr lang="en-CA" dirty="0"/>
              <a:t>Environmental attributes of products, activities and services and their effects on the environment</a:t>
            </a:r>
          </a:p>
          <a:p>
            <a:pPr marL="285750" indent="-285750">
              <a:buFont typeface="Arial" panose="020B0604020202020204" pitchFamily="34" charset="0"/>
              <a:buChar char="•"/>
            </a:pPr>
            <a:r>
              <a:rPr lang="en-CA" dirty="0"/>
              <a:t>Impacts can take place at your facility (spilling oil) or offsite (vehicle emissions)</a:t>
            </a:r>
          </a:p>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40</a:t>
            </a:fld>
            <a:endParaRPr lang="en-US" noProof="0" dirty="0"/>
          </a:p>
        </p:txBody>
      </p:sp>
    </p:spTree>
    <p:extLst>
      <p:ext uri="{BB962C8B-B14F-4D97-AF65-F5344CB8AC3E}">
        <p14:creationId xmlns:p14="http://schemas.microsoft.com/office/powerpoint/2010/main" val="304059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41</a:t>
            </a:fld>
            <a:endParaRPr lang="en-US" noProof="0" dirty="0"/>
          </a:p>
        </p:txBody>
      </p:sp>
    </p:spTree>
    <p:extLst>
      <p:ext uri="{BB962C8B-B14F-4D97-AF65-F5344CB8AC3E}">
        <p14:creationId xmlns:p14="http://schemas.microsoft.com/office/powerpoint/2010/main" val="296887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associated with any type</a:t>
            </a:r>
            <a:r>
              <a:rPr lang="en-CA" baseline="0" dirty="0"/>
              <a:t> of work, service, product or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42</a:t>
            </a:fld>
            <a:endParaRPr lang="en-US" noProof="0" dirty="0"/>
          </a:p>
        </p:txBody>
      </p:sp>
    </p:spTree>
    <p:extLst>
      <p:ext uri="{BB962C8B-B14F-4D97-AF65-F5344CB8AC3E}">
        <p14:creationId xmlns:p14="http://schemas.microsoft.com/office/powerpoint/2010/main" val="174103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5</a:t>
            </a:fld>
            <a:endParaRPr lang="en-US"/>
          </a:p>
        </p:txBody>
      </p:sp>
    </p:spTree>
    <p:extLst>
      <p:ext uri="{BB962C8B-B14F-4D97-AF65-F5344CB8AC3E}">
        <p14:creationId xmlns:p14="http://schemas.microsoft.com/office/powerpoint/2010/main" val="1947808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associated with any type</a:t>
            </a:r>
            <a:r>
              <a:rPr lang="en-CA" baseline="0" dirty="0"/>
              <a:t> of work, service, product or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43</a:t>
            </a:fld>
            <a:endParaRPr lang="en-US" noProof="0" dirty="0"/>
          </a:p>
        </p:txBody>
      </p:sp>
    </p:spTree>
    <p:extLst>
      <p:ext uri="{BB962C8B-B14F-4D97-AF65-F5344CB8AC3E}">
        <p14:creationId xmlns:p14="http://schemas.microsoft.com/office/powerpoint/2010/main" val="3865758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associated with any type</a:t>
            </a:r>
            <a:r>
              <a:rPr lang="en-CA" baseline="0" dirty="0"/>
              <a:t> of work, service, product or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44</a:t>
            </a:fld>
            <a:endParaRPr lang="en-US" noProof="0" dirty="0"/>
          </a:p>
        </p:txBody>
      </p:sp>
    </p:spTree>
    <p:extLst>
      <p:ext uri="{BB962C8B-B14F-4D97-AF65-F5344CB8AC3E}">
        <p14:creationId xmlns:p14="http://schemas.microsoft.com/office/powerpoint/2010/main" val="3511882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associated with any type</a:t>
            </a:r>
            <a:r>
              <a:rPr lang="en-CA" baseline="0" dirty="0"/>
              <a:t> of work, service, product or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45</a:t>
            </a:fld>
            <a:endParaRPr lang="en-US" noProof="0" dirty="0"/>
          </a:p>
        </p:txBody>
      </p:sp>
    </p:spTree>
    <p:extLst>
      <p:ext uri="{BB962C8B-B14F-4D97-AF65-F5344CB8AC3E}">
        <p14:creationId xmlns:p14="http://schemas.microsoft.com/office/powerpoint/2010/main" val="357061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associated with any type</a:t>
            </a:r>
            <a:r>
              <a:rPr lang="en-CA" baseline="0" dirty="0"/>
              <a:t> of work, service, product or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46</a:t>
            </a:fld>
            <a:endParaRPr lang="en-US" noProof="0" dirty="0"/>
          </a:p>
        </p:txBody>
      </p:sp>
    </p:spTree>
    <p:extLst>
      <p:ext uri="{BB962C8B-B14F-4D97-AF65-F5344CB8AC3E}">
        <p14:creationId xmlns:p14="http://schemas.microsoft.com/office/powerpoint/2010/main" val="2274409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the right thing to make sure that you aren’t polluting the air, land or water</a:t>
            </a:r>
          </a:p>
          <a:p>
            <a:r>
              <a:rPr lang="en-CA" dirty="0"/>
              <a:t>Know how to properly manage activities and prevent harm – follow SOP’s</a:t>
            </a:r>
          </a:p>
          <a:p>
            <a:r>
              <a:rPr lang="en-CA" dirty="0"/>
              <a:t>The job you are doing can make a difference in the surrounding community</a:t>
            </a:r>
          </a:p>
          <a:p>
            <a:endParaRPr lang="en-CA" altLang="en-US" dirty="0">
              <a:latin typeface="Tahoma" panose="020B0604030504040204" pitchFamily="34" charset="0"/>
            </a:endParaRPr>
          </a:p>
          <a:p>
            <a:r>
              <a:rPr lang="en-US" altLang="en-US" dirty="0">
                <a:latin typeface="Tahoma" panose="020B0604030504040204" pitchFamily="34" charset="0"/>
              </a:rPr>
              <a:t>Conserve natural resources and prevent pollution</a:t>
            </a:r>
          </a:p>
          <a:p>
            <a:pPr marL="1257300" lvl="2" indent="-342900" eaLnBrk="0" hangingPunct="0">
              <a:spcBef>
                <a:spcPct val="20000"/>
              </a:spcBef>
              <a:buFont typeface="Arial" panose="020B0604020202020204" pitchFamily="34" charset="0"/>
              <a:buChar char="•"/>
            </a:pPr>
            <a:r>
              <a:rPr lang="en-US" altLang="en-US" sz="2000" dirty="0">
                <a:latin typeface="Arial" panose="020B0604020202020204" pitchFamily="34" charset="0"/>
              </a:rPr>
              <a:t>Minimize the impacts of your activities </a:t>
            </a:r>
          </a:p>
          <a:p>
            <a:pPr marL="1257300" lvl="2" indent="-342900" eaLnBrk="0" hangingPunct="0">
              <a:spcBef>
                <a:spcPct val="20000"/>
              </a:spcBef>
              <a:buFont typeface="Arial" panose="020B0604020202020204" pitchFamily="34" charset="0"/>
              <a:buChar char="•"/>
            </a:pPr>
            <a:r>
              <a:rPr lang="en-US" altLang="en-US" sz="2000" dirty="0">
                <a:latin typeface="Tahoma" panose="020B0604030504040204" pitchFamily="34" charset="0"/>
              </a:rPr>
              <a:t>Recycle as much as you can</a:t>
            </a:r>
          </a:p>
          <a:p>
            <a:pPr marL="1257300" lvl="2" indent="-342900" eaLnBrk="0" hangingPunct="0">
              <a:spcBef>
                <a:spcPct val="20000"/>
              </a:spcBef>
              <a:buFont typeface="Arial" panose="020B0604020202020204" pitchFamily="34" charset="0"/>
              <a:buChar char="•"/>
            </a:pPr>
            <a:r>
              <a:rPr lang="en-US" altLang="en-US" sz="2000" dirty="0">
                <a:latin typeface="Tahoma" panose="020B0604030504040204" pitchFamily="34" charset="0"/>
              </a:rPr>
              <a:t>Use a less toxic material</a:t>
            </a:r>
          </a:p>
          <a:p>
            <a:pPr marL="1257300" lvl="2" indent="-342900" eaLnBrk="0" hangingPunct="0">
              <a:spcBef>
                <a:spcPct val="20000"/>
              </a:spcBef>
              <a:buFont typeface="Arial" panose="020B0604020202020204" pitchFamily="34" charset="0"/>
              <a:buChar char="•"/>
            </a:pPr>
            <a:r>
              <a:rPr lang="en-US" altLang="en-US" sz="2000" dirty="0">
                <a:latin typeface="Tahoma" panose="020B0604030504040204" pitchFamily="34" charset="0"/>
              </a:rPr>
              <a:t>Be energy efficient</a:t>
            </a:r>
          </a:p>
          <a:p>
            <a:pPr marL="1257300" lvl="2" indent="-342900" eaLnBrk="0" hangingPunct="0">
              <a:spcBef>
                <a:spcPct val="20000"/>
              </a:spcBef>
              <a:buFont typeface="Arial" panose="020B0604020202020204" pitchFamily="34" charset="0"/>
              <a:buChar char="•"/>
            </a:pPr>
            <a:r>
              <a:rPr lang="en-US" altLang="en-US" sz="2000" dirty="0">
                <a:latin typeface="Tahoma" panose="020B0604030504040204" pitchFamily="34" charset="0"/>
              </a:rPr>
              <a:t>Purchase products containing recyclable materials</a:t>
            </a:r>
            <a:endParaRPr lang="en-US" altLang="en-US" sz="2800" dirty="0">
              <a:latin typeface="Tahoma" panose="020B0604030504040204" pitchFamily="34"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47</a:t>
            </a:fld>
            <a:endParaRPr lang="en-US" noProof="0" dirty="0"/>
          </a:p>
        </p:txBody>
      </p:sp>
    </p:spTree>
    <p:extLst>
      <p:ext uri="{BB962C8B-B14F-4D97-AF65-F5344CB8AC3E}">
        <p14:creationId xmlns:p14="http://schemas.microsoft.com/office/powerpoint/2010/main" val="3463258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48</a:t>
            </a:fld>
            <a:endParaRPr lang="en-US"/>
          </a:p>
        </p:txBody>
      </p:sp>
    </p:spTree>
    <p:extLst>
      <p:ext uri="{BB962C8B-B14F-4D97-AF65-F5344CB8AC3E}">
        <p14:creationId xmlns:p14="http://schemas.microsoft.com/office/powerpoint/2010/main" val="3391895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49</a:t>
            </a:fld>
            <a:endParaRPr lang="en-US" noProof="0" dirty="0"/>
          </a:p>
        </p:txBody>
      </p:sp>
    </p:spTree>
    <p:extLst>
      <p:ext uri="{BB962C8B-B14F-4D97-AF65-F5344CB8AC3E}">
        <p14:creationId xmlns:p14="http://schemas.microsoft.com/office/powerpoint/2010/main" val="154309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demonstrates leadership in your industry.</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15437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12</a:t>
            </a:fld>
            <a:endParaRPr lang="en-US" noProof="0" dirty="0"/>
          </a:p>
        </p:txBody>
      </p:sp>
    </p:spTree>
    <p:extLst>
      <p:ext uri="{BB962C8B-B14F-4D97-AF65-F5344CB8AC3E}">
        <p14:creationId xmlns:p14="http://schemas.microsoft.com/office/powerpoint/2010/main" val="354815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Monthly team meetings</a:t>
            </a:r>
            <a:r>
              <a:rPr lang="en-CA" baseline="0" dirty="0"/>
              <a:t> – non-conformities; new aspects; communications/complaints; continuous improvement/stakeholder feedback</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15</a:t>
            </a:fld>
            <a:endParaRPr lang="en-US" noProof="0" dirty="0"/>
          </a:p>
        </p:txBody>
      </p:sp>
    </p:spTree>
    <p:extLst>
      <p:ext uri="{BB962C8B-B14F-4D97-AF65-F5344CB8AC3E}">
        <p14:creationId xmlns:p14="http://schemas.microsoft.com/office/powerpoint/2010/main" val="344252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649DAF-093F-4482-AA38-346E9A2DEE94}" type="slidenum">
              <a:rPr lang="en-US" smtClean="0"/>
              <a:t>16</a:t>
            </a:fld>
            <a:endParaRPr lang="en-US"/>
          </a:p>
        </p:txBody>
      </p:sp>
    </p:spTree>
    <p:extLst>
      <p:ext uri="{BB962C8B-B14F-4D97-AF65-F5344CB8AC3E}">
        <p14:creationId xmlns:p14="http://schemas.microsoft.com/office/powerpoint/2010/main" val="311942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continual cycle of planning, implementing, reviewing</a:t>
            </a:r>
            <a:r>
              <a:rPr lang="en-CA" baseline="0" dirty="0"/>
              <a:t> and improving processes.</a:t>
            </a:r>
            <a:endParaRPr lang="en-CA" dirty="0"/>
          </a:p>
          <a:p>
            <a:r>
              <a:rPr lang="en-CA" dirty="0"/>
              <a:t>Helps to meet organizational</a:t>
            </a:r>
            <a:r>
              <a:rPr lang="en-CA" baseline="0" dirty="0"/>
              <a:t> and environmental goals.</a:t>
            </a:r>
          </a:p>
          <a:p>
            <a:r>
              <a:rPr lang="en-CA" baseline="0" dirty="0"/>
              <a:t>Incorporates and promotes environmental awareness, pollution prevention, conservation of natural resources and continual improvement into all business activities.</a:t>
            </a:r>
            <a:endParaRPr lang="en-CA"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17</a:t>
            </a:fld>
            <a:endParaRPr lang="en-US" noProof="0" dirty="0"/>
          </a:p>
        </p:txBody>
      </p:sp>
    </p:spTree>
    <p:extLst>
      <p:ext uri="{BB962C8B-B14F-4D97-AF65-F5344CB8AC3E}">
        <p14:creationId xmlns:p14="http://schemas.microsoft.com/office/powerpoint/2010/main" val="399349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b="0" dirty="0"/>
              <a:t> ISO 14001 certification is </a:t>
            </a:r>
            <a:r>
              <a:rPr lang="en-US" altLang="en-US" sz="1200" b="0" u="sng" dirty="0"/>
              <a:t>attained through the effective</a:t>
            </a:r>
            <a:r>
              <a:rPr lang="en-US" altLang="en-US" sz="1200" b="0" dirty="0"/>
              <a:t> </a:t>
            </a:r>
            <a:r>
              <a:rPr lang="en-US" altLang="en-US" sz="1200" b="0" u="sng" dirty="0"/>
              <a:t>implementation</a:t>
            </a:r>
            <a:r>
              <a:rPr lang="en-US" altLang="en-US" sz="1200" b="0" dirty="0"/>
              <a:t> of an Environmental Management System (EMS)</a:t>
            </a:r>
          </a:p>
          <a:p>
            <a:pPr algn="l"/>
            <a:endParaRPr lang="en-US" altLang="en-US" sz="1200" b="0" dirty="0"/>
          </a:p>
          <a:p>
            <a:pPr algn="l"/>
            <a:r>
              <a:rPr lang="en-US" altLang="en-US" sz="1200" b="0" dirty="0"/>
              <a:t> Thousands of organizations use it, environmentalists support it, and governments actively encourage its use. </a:t>
            </a:r>
            <a:br>
              <a:rPr lang="en-US" altLang="en-US" sz="1200" b="0" dirty="0"/>
            </a:br>
            <a:endParaRPr lang="en-US" altLang="en-US" sz="1200" b="0" dirty="0"/>
          </a:p>
          <a:p>
            <a:pPr algn="l"/>
            <a:r>
              <a:rPr lang="en-US" altLang="en-US" sz="1200" b="0" dirty="0"/>
              <a:t>Objective is to build existing SOPs up to ISO Standard.</a:t>
            </a:r>
          </a:p>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18</a:t>
            </a:fld>
            <a:endParaRPr lang="en-US" noProof="0" dirty="0"/>
          </a:p>
        </p:txBody>
      </p:sp>
    </p:spTree>
    <p:extLst>
      <p:ext uri="{BB962C8B-B14F-4D97-AF65-F5344CB8AC3E}">
        <p14:creationId xmlns:p14="http://schemas.microsoft.com/office/powerpoint/2010/main" val="6934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xmlns=""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xmlns=""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071452"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969634" y="4683647"/>
            <a:ext cx="2160588"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071453"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7969635" y="3926335"/>
            <a:ext cx="2160587"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xmlns="" id="{06B6D0B6-0884-CD46-A1B0-9FED03C22626}"/>
              </a:ext>
            </a:extLst>
          </p:cNvPr>
          <p:cNvSpPr>
            <a:spLocks noGrp="1"/>
          </p:cNvSpPr>
          <p:nvPr>
            <p:ph type="pic" sz="quarter" idx="27"/>
          </p:nvPr>
        </p:nvSpPr>
        <p:spPr>
          <a:xfrm>
            <a:off x="2724708" y="2358091"/>
            <a:ext cx="854075" cy="854075"/>
          </a:xfrm>
        </p:spPr>
        <p:txBody>
          <a:bodyPr/>
          <a:lstStyle>
            <a:lvl1pPr marL="0" indent="0">
              <a:buNone/>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xmlns="" id="{BAAC12A0-90C3-984B-A8FC-7EB4AA432E3A}"/>
              </a:ext>
            </a:extLst>
          </p:cNvPr>
          <p:cNvSpPr>
            <a:spLocks noGrp="1"/>
          </p:cNvSpPr>
          <p:nvPr>
            <p:ph type="pic" sz="quarter" idx="28"/>
          </p:nvPr>
        </p:nvSpPr>
        <p:spPr>
          <a:xfrm>
            <a:off x="5672402" y="2358091"/>
            <a:ext cx="854075" cy="854075"/>
          </a:xfrm>
        </p:spPr>
        <p:txBody>
          <a:bodyPr/>
          <a:lstStyle>
            <a:lvl1pPr marL="0" indent="0">
              <a:buNone/>
              <a:defRPr/>
            </a:lvl1pPr>
          </a:lstStyle>
          <a:p>
            <a:r>
              <a:rPr lang="en-US" noProof="0"/>
              <a:t>Click icon to add picture</a:t>
            </a:r>
            <a:endParaRPr lang="en-US" noProof="0" dirty="0"/>
          </a:p>
        </p:txBody>
      </p:sp>
      <p:sp>
        <p:nvSpPr>
          <p:cNvPr id="22" name="Picture Placeholder 3">
            <a:extLst>
              <a:ext uri="{FF2B5EF4-FFF2-40B4-BE49-F238E27FC236}">
                <a16:creationId xmlns:a16="http://schemas.microsoft.com/office/drawing/2014/main" xmlns="" id="{51565942-8816-734B-BEEE-1258F13B66DA}"/>
              </a:ext>
            </a:extLst>
          </p:cNvPr>
          <p:cNvSpPr>
            <a:spLocks noGrp="1"/>
          </p:cNvSpPr>
          <p:nvPr>
            <p:ph type="pic" sz="quarter" idx="29"/>
          </p:nvPr>
        </p:nvSpPr>
        <p:spPr>
          <a:xfrm>
            <a:off x="8621493" y="2358090"/>
            <a:ext cx="854075" cy="854075"/>
          </a:xfrm>
        </p:spPr>
        <p:txBody>
          <a:bodyPr/>
          <a:lstStyle>
            <a:lvl1pPr marL="0" indent="0">
              <a:buNone/>
              <a:defRPr/>
            </a:lvl1pPr>
          </a:lstStyle>
          <a:p>
            <a:r>
              <a:rPr lang="en-US" noProof="0"/>
              <a:t>Click icon to add picture</a:t>
            </a:r>
            <a:endParaRPr lang="en-US" noProof="0" dirty="0"/>
          </a:p>
        </p:txBody>
      </p:sp>
      <p:cxnSp>
        <p:nvCxnSpPr>
          <p:cNvPr id="23" name="Straight Connector 22" descr="First divider line on slide">
            <a:extLst>
              <a:ext uri="{FF2B5EF4-FFF2-40B4-BE49-F238E27FC236}">
                <a16:creationId xmlns:a16="http://schemas.microsoft.com/office/drawing/2014/main" xmlns="" id="{82D5D2B4-7BAC-4C27-8D68-12365C7E7EF4}"/>
              </a:ext>
              <a:ext uri="{C183D7F6-B498-43B3-948B-1728B52AA6E4}">
                <adec:decorative xmlns:adec="http://schemas.microsoft.com/office/drawing/2017/decorative" xmlns="" val="1"/>
              </a:ext>
            </a:extLst>
          </p:cNvPr>
          <p:cNvCxnSpPr>
            <a:cxnSpLocks/>
          </p:cNvCxnSpPr>
          <p:nvPr userDrawn="1"/>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xmlns="" id="{7D9203C1-910E-4AFC-95E0-13BF40D08831}"/>
              </a:ext>
              <a:ext uri="{C183D7F6-B498-43B3-948B-1728B52AA6E4}">
                <adec:decorative xmlns:adec="http://schemas.microsoft.com/office/drawing/2017/decorative" xmlns="" val="1"/>
              </a:ext>
            </a:extLst>
          </p:cNvPr>
          <p:cNvCxnSpPr>
            <a:cxnSpLocks/>
          </p:cNvCxnSpPr>
          <p:nvPr userDrawn="1"/>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xmlns=""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xmlns=""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xmlns=""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xmlns="" id="{2B940646-DE40-4E0F-AE42-6530784C9A7D}"/>
              </a:ext>
              <a:ext uri="{C183D7F6-B498-43B3-948B-1728B52AA6E4}">
                <adec:decorative xmlns:adec="http://schemas.microsoft.com/office/drawing/2017/decorative" xmlns=""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4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xmlns=""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xmlns=""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xmlns="" id="{AEACA101-2521-41AA-8F51-FF0BF783E493}"/>
              </a:ext>
              <a:ext uri="{C183D7F6-B498-43B3-948B-1728B52AA6E4}">
                <adec:decorative xmlns:adec="http://schemas.microsoft.com/office/drawing/2017/decorative" xmlns=""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xmlns=""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xmlns=""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xmlns=""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xmlns=""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xmlns=""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xmlns=""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xmlns=""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xmlns=""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xmlns=""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xmlns=""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xmlns=""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xmlns=""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xmlns=""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xmlns=""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xmlns=""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xmlns=""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xmlns=""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xmlns=""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xmlns=""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xmlns=""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xmlns=""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xmlns=""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xmlns=""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xmlns=""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xmlns=""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xmlns=""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xmlns=""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xmlns=""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xmlns=""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xmlns=""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xmlns=""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xmlns=""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xmlns=""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xmlns=""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xmlns=""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xmlns=""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xmlns=""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xmlns=""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xmlns=""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xmlns=""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xmlns=""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xmlns=""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xmlns=""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xmlns=""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xmlns=""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xmlns=""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xmlns=""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xmlns=""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xmlns=""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xmlns=""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xmlns=""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xmlns=""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a:extLst>
              <a:ext uri="{FF2B5EF4-FFF2-40B4-BE49-F238E27FC236}">
                <a16:creationId xmlns:a16="http://schemas.microsoft.com/office/drawing/2014/main" xmlns=""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9">
            <a:extLst>
              <a:ext uri="{FF2B5EF4-FFF2-40B4-BE49-F238E27FC236}">
                <a16:creationId xmlns:a16="http://schemas.microsoft.com/office/drawing/2014/main" xmlns=""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7068457" y="432000"/>
            <a:ext cx="4703542"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8768283" y="3582825"/>
            <a:ext cx="3002400"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8768283" y="5147461"/>
            <a:ext cx="3002400"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8768283" y="1369128"/>
            <a:ext cx="3002400"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8768283" y="2933764"/>
            <a:ext cx="3002400"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8768283" y="4498400"/>
            <a:ext cx="3002400"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8768283" y="1975094"/>
            <a:ext cx="3002400"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xmlns=""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xmlns=""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xmlns=""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xmlns=""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xmlns=""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xmlns=""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17">
              <a:extLst>
                <a:ext uri="{FF2B5EF4-FFF2-40B4-BE49-F238E27FC236}">
                  <a16:creationId xmlns:a16="http://schemas.microsoft.com/office/drawing/2014/main" xmlns=""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19">
              <a:extLst>
                <a:ext uri="{FF2B5EF4-FFF2-40B4-BE49-F238E27FC236}">
                  <a16:creationId xmlns:a16="http://schemas.microsoft.com/office/drawing/2014/main" xmlns=""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3">
              <a:extLst>
                <a:ext uri="{FF2B5EF4-FFF2-40B4-BE49-F238E27FC236}">
                  <a16:creationId xmlns:a16="http://schemas.microsoft.com/office/drawing/2014/main" xmlns=""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28">
              <a:extLst>
                <a:ext uri="{FF2B5EF4-FFF2-40B4-BE49-F238E27FC236}">
                  <a16:creationId xmlns:a16="http://schemas.microsoft.com/office/drawing/2014/main" xmlns=""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Picture Placeholder 3">
            <a:extLst>
              <a:ext uri="{FF2B5EF4-FFF2-40B4-BE49-F238E27FC236}">
                <a16:creationId xmlns:a16="http://schemas.microsoft.com/office/drawing/2014/main" xmlns="" id="{EC82E52C-5E33-5942-8474-7ED4354EC95D}"/>
              </a:ext>
            </a:extLst>
          </p:cNvPr>
          <p:cNvSpPr>
            <a:spLocks noGrp="1"/>
          </p:cNvSpPr>
          <p:nvPr>
            <p:ph type="pic" sz="quarter" idx="30"/>
          </p:nvPr>
        </p:nvSpPr>
        <p:spPr>
          <a:xfrm>
            <a:off x="7405874" y="4835817"/>
            <a:ext cx="69168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xmlns="" id="{07EC0147-5BE6-9248-BF42-BD99608F459C}"/>
              </a:ext>
            </a:extLst>
          </p:cNvPr>
          <p:cNvSpPr>
            <a:spLocks noGrp="1"/>
          </p:cNvSpPr>
          <p:nvPr>
            <p:ph type="pic" sz="quarter" idx="31"/>
          </p:nvPr>
        </p:nvSpPr>
        <p:spPr>
          <a:xfrm>
            <a:off x="7405874" y="3271181"/>
            <a:ext cx="69168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xmlns="" id="{2B8E1942-1472-BC49-A624-3A31190A69E1}"/>
              </a:ext>
            </a:extLst>
          </p:cNvPr>
          <p:cNvSpPr>
            <a:spLocks noGrp="1"/>
          </p:cNvSpPr>
          <p:nvPr>
            <p:ph type="pic" sz="quarter" idx="32"/>
          </p:nvPr>
        </p:nvSpPr>
        <p:spPr>
          <a:xfrm>
            <a:off x="7405874" y="1706545"/>
            <a:ext cx="69168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xmlns="" id="{A140998F-B877-4BDC-843C-0071F5066380}"/>
              </a:ext>
              <a:ext uri="{C183D7F6-B498-43B3-948B-1728B52AA6E4}">
                <adec:decorative xmlns:adec="http://schemas.microsoft.com/office/drawing/2017/decorative" xmlns="" val="1"/>
              </a:ext>
            </a:extLst>
          </p:cNvPr>
          <p:cNvCxnSpPr>
            <a:cxnSpLocks/>
          </p:cNvCxnSpPr>
          <p:nvPr userDrawn="1"/>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xmlns="" id="{2084D353-BE8A-4AAA-8BEC-B71CEE9DD7A1}"/>
              </a:ext>
              <a:ext uri="{C183D7F6-B498-43B3-948B-1728B52AA6E4}">
                <adec:decorative xmlns:adec="http://schemas.microsoft.com/office/drawing/2017/decorative" xmlns="" val="1"/>
              </a:ext>
            </a:extLst>
          </p:cNvPr>
          <p:cNvCxnSpPr>
            <a:cxnSpLocks/>
          </p:cNvCxnSpPr>
          <p:nvPr userDrawn="1"/>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91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xmlns=""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xmlns=""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xmlns=""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xmlns=""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xmlns=""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xmlns=""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xmlns=""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xmlns=""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xmlns=""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xmlns=""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xmlns=""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xmlns=""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xmlns=""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xmlns=""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xmlns=""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xmlns=""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xmlns=""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xmlns=""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xmlns=""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xmlns=""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3" r:id="rId8"/>
    <p:sldLayoutId id="2147483668" r:id="rId9"/>
    <p:sldLayoutId id="2147483682" r:id="rId10"/>
    <p:sldLayoutId id="2147483670" r:id="rId11"/>
    <p:sldLayoutId id="2147483653" r:id="rId12"/>
    <p:sldLayoutId id="2147483673" r:id="rId13"/>
    <p:sldLayoutId id="2147483674" r:id="rId14"/>
    <p:sldLayoutId id="2147483676" r:id="rId15"/>
    <p:sldLayoutId id="2147483677" r:id="rId16"/>
    <p:sldLayoutId id="2147483654" r:id="rId17"/>
    <p:sldLayoutId id="2147483660" r:id="rId18"/>
    <p:sldLayoutId id="2147483661" r:id="rId19"/>
    <p:sldLayoutId id="2147483678" r:id="rId20"/>
    <p:sldLayoutId id="2147483686" r:id="rId21"/>
    <p:sldLayoutId id="2147483687" r:id="rId22"/>
    <p:sldLayoutId id="2147483689" r:id="rId23"/>
    <p:sldLayoutId id="2147483690" r:id="rId24"/>
    <p:sldLayoutId id="2147483688" r:id="rId25"/>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omments" Target="../comments/comment3.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3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21.png"/><Relationship Id="rId4" Type="http://schemas.openxmlformats.org/officeDocument/2006/relationships/image" Target="../media/image23.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image" Target="../media/image32.jpe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36.svg"/><Relationship Id="rId11" Type="http://schemas.openxmlformats.org/officeDocument/2006/relationships/hyperlink" Target="http://www.fabrikcam.com/" TargetMode="External"/><Relationship Id="rId5" Type="http://schemas.openxmlformats.org/officeDocument/2006/relationships/image" Target="../media/image34.png"/><Relationship Id="rId15" Type="http://schemas.openxmlformats.org/officeDocument/2006/relationships/comments" Target="../comments/comment8.xml"/><Relationship Id="rId10" Type="http://schemas.openxmlformats.org/officeDocument/2006/relationships/image" Target="../media/image40.sv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12192000" cy="6858001"/>
          </a:xfrm>
          <a:prstGeom prst="rect">
            <a:avLst/>
          </a:prstGeom>
        </p:spPr>
      </p:pic>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2847846" y="1665409"/>
            <a:ext cx="6435644" cy="2660593"/>
          </a:xfrm>
          <a:solidFill>
            <a:schemeClr val="bg1"/>
          </a:solidFill>
        </p:spPr>
        <p:txBody>
          <a:bodyPr/>
          <a:lstStyle/>
          <a:p>
            <a:pPr algn="r"/>
            <a:r>
              <a:rPr lang="en-US" sz="3600" dirty="0">
                <a:solidFill>
                  <a:schemeClr val="tx2"/>
                </a:solidFill>
              </a:rPr>
              <a:t>Introduction to EMS and Environmental Awareness</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2847846" y="4326003"/>
            <a:ext cx="6435644" cy="936000"/>
          </a:xfrm>
          <a:solidFill>
            <a:schemeClr val="tx1">
              <a:alpha val="50000"/>
            </a:schemeClr>
          </a:solidFill>
        </p:spPr>
        <p:txBody>
          <a:bodyPr/>
          <a:lstStyle/>
          <a:p>
            <a:r>
              <a:rPr lang="en-US" dirty="0"/>
              <a:t>ISO 14001:2015 </a:t>
            </a:r>
          </a:p>
          <a:p>
            <a:r>
              <a:rPr lang="en-US" sz="1400" dirty="0">
                <a:solidFill>
                  <a:prstClr val="white"/>
                </a:solidFill>
              </a:rPr>
              <a:t>October 24, 2022</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556" y="1763516"/>
            <a:ext cx="1701015" cy="969579"/>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 Required</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4" name="Rectangle 4"/>
          <p:cNvSpPr txBox="1">
            <a:spLocks noChangeArrowheads="1"/>
          </p:cNvSpPr>
          <p:nvPr/>
        </p:nvSpPr>
        <p:spPr>
          <a:xfrm>
            <a:off x="432000" y="864000"/>
            <a:ext cx="10671429" cy="3902075"/>
          </a:xfrm>
          <a:prstGeom prst="rect">
            <a:avLst/>
          </a:prstGeom>
          <a:noFill/>
          <a:ln/>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None/>
            </a:pPr>
            <a:endParaRPr lang="en-US" altLang="en-US" sz="2000" dirty="0"/>
          </a:p>
          <a:p>
            <a:pPr>
              <a:buClr>
                <a:schemeClr val="accent1"/>
              </a:buClr>
              <a:buFont typeface="Wingdings" panose="05000000000000000000" pitchFamily="2" charset="2"/>
              <a:buChar char="§"/>
            </a:pPr>
            <a:r>
              <a:rPr lang="en-US" altLang="en-US" sz="2000" dirty="0"/>
              <a:t> Cross-functional Environmental Committee required (to ensure successful implementation)</a:t>
            </a:r>
          </a:p>
          <a:p>
            <a:pPr>
              <a:buClr>
                <a:schemeClr val="accent1"/>
              </a:buClr>
              <a:buFont typeface="Wingdings" panose="05000000000000000000" pitchFamily="2" charset="2"/>
              <a:buChar char="§"/>
            </a:pPr>
            <a:endParaRPr lang="en-US" altLang="en-US" sz="2000" dirty="0"/>
          </a:p>
          <a:p>
            <a:pPr>
              <a:buClr>
                <a:schemeClr val="accent1"/>
              </a:buClr>
              <a:buFont typeface="Wingdings" panose="05000000000000000000" pitchFamily="2" charset="2"/>
              <a:buChar char="§"/>
            </a:pPr>
            <a:r>
              <a:rPr lang="en-US" altLang="en-US" sz="2000" dirty="0"/>
              <a:t> A team with </a:t>
            </a:r>
            <a:r>
              <a:rPr lang="en-US" altLang="en-US" sz="2000" u="sng" dirty="0"/>
              <a:t>representatives from key functions</a:t>
            </a:r>
            <a:r>
              <a:rPr lang="en-US" altLang="en-US" sz="2000" dirty="0"/>
              <a:t> can identify and assess issues, opportunities, and existing processes. </a:t>
            </a:r>
          </a:p>
          <a:p>
            <a:pPr>
              <a:buClr>
                <a:schemeClr val="accent1"/>
              </a:buClr>
              <a:buFont typeface="Wingdings" panose="05000000000000000000" pitchFamily="2" charset="2"/>
              <a:buChar char="§"/>
            </a:pPr>
            <a:endParaRPr lang="en-US" altLang="en-US" sz="2000" dirty="0"/>
          </a:p>
          <a:p>
            <a:pPr>
              <a:buClr>
                <a:schemeClr val="accent1"/>
              </a:buClr>
              <a:buFont typeface="Wingdings" panose="05000000000000000000" pitchFamily="2" charset="2"/>
              <a:buChar char="§"/>
            </a:pPr>
            <a:r>
              <a:rPr lang="en-US" altLang="en-US" sz="2000" dirty="0"/>
              <a:t> A </a:t>
            </a:r>
            <a:r>
              <a:rPr lang="en-US" altLang="en-US" sz="2000" u="sng" dirty="0"/>
              <a:t>cross-functional</a:t>
            </a:r>
            <a:r>
              <a:rPr lang="en-US" altLang="en-US" sz="2000" dirty="0"/>
              <a:t> team can help to ensure that procedures are practical and effective and can build commitment to and “ownership” of the EMS.</a:t>
            </a:r>
          </a:p>
          <a:p>
            <a:pPr>
              <a:buClr>
                <a:schemeClr val="accent1"/>
              </a:buClr>
              <a:buFont typeface="Wingdings" panose="05000000000000000000" pitchFamily="2" charset="2"/>
              <a:buChar char="§"/>
            </a:pPr>
            <a:endParaRPr lang="en-US" altLang="en-US" sz="2000" dirty="0"/>
          </a:p>
          <a:p>
            <a:endParaRPr lang="en-US" altLang="en-US" sz="2000" dirty="0"/>
          </a:p>
          <a:p>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74488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Roles and Responsibilities</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11</a:t>
            </a:fld>
            <a:endParaRPr lang="en-US" noProof="0" dirty="0"/>
          </a:p>
        </p:txBody>
      </p:sp>
      <p:graphicFrame>
        <p:nvGraphicFramePr>
          <p:cNvPr id="7" name="Diagram 6"/>
          <p:cNvGraphicFramePr/>
          <p:nvPr>
            <p:extLst>
              <p:ext uri="{D42A27DB-BD31-4B8C-83A1-F6EECF244321}">
                <p14:modId xmlns:p14="http://schemas.microsoft.com/office/powerpoint/2010/main" val="1217181121"/>
              </p:ext>
            </p:extLst>
          </p:nvPr>
        </p:nvGraphicFramePr>
        <p:xfrm>
          <a:off x="1862549" y="1780333"/>
          <a:ext cx="8478902" cy="3519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12301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ISO 14001 Roles &amp; Responsibilities at LDI</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12</a:t>
            </a:fld>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539194689"/>
              </p:ext>
            </p:extLst>
          </p:nvPr>
        </p:nvGraphicFramePr>
        <p:xfrm>
          <a:off x="431999" y="1204545"/>
          <a:ext cx="9278057" cy="4792980"/>
        </p:xfrm>
        <a:graphic>
          <a:graphicData uri="http://schemas.openxmlformats.org/drawingml/2006/table">
            <a:tbl>
              <a:tblPr/>
              <a:tblGrid>
                <a:gridCol w="1550761">
                  <a:extLst>
                    <a:ext uri="{9D8B030D-6E8A-4147-A177-3AD203B41FA5}">
                      <a16:colId xmlns:a16="http://schemas.microsoft.com/office/drawing/2014/main" xmlns="" val="1946157109"/>
                    </a:ext>
                  </a:extLst>
                </a:gridCol>
                <a:gridCol w="1935137">
                  <a:extLst>
                    <a:ext uri="{9D8B030D-6E8A-4147-A177-3AD203B41FA5}">
                      <a16:colId xmlns:a16="http://schemas.microsoft.com/office/drawing/2014/main" xmlns="" val="1582993737"/>
                    </a:ext>
                  </a:extLst>
                </a:gridCol>
                <a:gridCol w="1524252">
                  <a:extLst>
                    <a:ext uri="{9D8B030D-6E8A-4147-A177-3AD203B41FA5}">
                      <a16:colId xmlns:a16="http://schemas.microsoft.com/office/drawing/2014/main" xmlns="" val="1004277264"/>
                    </a:ext>
                  </a:extLst>
                </a:gridCol>
                <a:gridCol w="4267907">
                  <a:extLst>
                    <a:ext uri="{9D8B030D-6E8A-4147-A177-3AD203B41FA5}">
                      <a16:colId xmlns:a16="http://schemas.microsoft.com/office/drawing/2014/main" xmlns="" val="1390616212"/>
                    </a:ext>
                  </a:extLst>
                </a:gridCol>
              </a:tblGrid>
              <a:tr h="205740">
                <a:tc>
                  <a:txBody>
                    <a:bodyPr/>
                    <a:lstStyle/>
                    <a:p>
                      <a:pPr algn="ctr" fontAlgn="ctr"/>
                      <a:r>
                        <a:rPr lang="en-CA" sz="1200" b="1" i="0" u="none" strike="noStrike">
                          <a:solidFill>
                            <a:srgbClr val="2F75B5"/>
                          </a:solidFill>
                          <a:effectLst/>
                          <a:latin typeface="Calibri" panose="020F0502020204030204" pitchFamily="34" charset="0"/>
                        </a:rPr>
                        <a:t>NAME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DEBF7"/>
                    </a:solidFill>
                  </a:tcPr>
                </a:tc>
                <a:tc>
                  <a:txBody>
                    <a:bodyPr/>
                    <a:lstStyle/>
                    <a:p>
                      <a:pPr algn="ctr" fontAlgn="ctr"/>
                      <a:r>
                        <a:rPr lang="en-CA" sz="1200" b="1" i="0" u="none" strike="noStrike">
                          <a:solidFill>
                            <a:srgbClr val="2F75B5"/>
                          </a:solidFill>
                          <a:effectLst/>
                          <a:latin typeface="Calibri" panose="020F0502020204030204" pitchFamily="34" charset="0"/>
                        </a:rPr>
                        <a:t>TITLE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DEBF7"/>
                    </a:solidFill>
                  </a:tcPr>
                </a:tc>
                <a:tc>
                  <a:txBody>
                    <a:bodyPr/>
                    <a:lstStyle/>
                    <a:p>
                      <a:pPr algn="ctr" fontAlgn="ctr"/>
                      <a:r>
                        <a:rPr lang="en-CA" sz="1200" b="1" i="0" u="none" strike="noStrike">
                          <a:solidFill>
                            <a:srgbClr val="2F75B5"/>
                          </a:solidFill>
                          <a:effectLst/>
                          <a:latin typeface="Calibri" panose="020F0502020204030204" pitchFamily="34" charset="0"/>
                        </a:rPr>
                        <a:t>DEPARTMENT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DEBF7"/>
                    </a:solidFill>
                  </a:tcPr>
                </a:tc>
                <a:tc>
                  <a:txBody>
                    <a:bodyPr/>
                    <a:lstStyle/>
                    <a:p>
                      <a:pPr algn="ctr" fontAlgn="ctr"/>
                      <a:r>
                        <a:rPr lang="en-CA" sz="1200" b="1" i="0" u="none" strike="noStrike">
                          <a:solidFill>
                            <a:srgbClr val="2F75B5"/>
                          </a:solidFill>
                          <a:effectLst/>
                          <a:latin typeface="Calibri" panose="020F0502020204030204" pitchFamily="34" charset="0"/>
                        </a:rPr>
                        <a:t>ROLE/TASK</a:t>
                      </a:r>
                    </a:p>
                  </a:txBody>
                  <a:tcPr marL="0" marR="0" marT="0" marB="0" anchor="ctr">
                    <a:lnL w="6350" cap="flat" cmpd="sng" algn="ctr">
                      <a:solidFill>
                        <a:srgbClr val="595959"/>
                      </a:solidFill>
                      <a:prstDash val="dot"/>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DEBF7"/>
                    </a:solidFill>
                  </a:tcPr>
                </a:tc>
                <a:extLst>
                  <a:ext uri="{0D108BD9-81ED-4DB2-BD59-A6C34878D82A}">
                    <a16:rowId xmlns:a16="http://schemas.microsoft.com/office/drawing/2014/main" xmlns="" val="953015501"/>
                  </a:ext>
                </a:extLst>
              </a:tr>
              <a:tr h="487680">
                <a:tc gridSpan="3">
                  <a:txBody>
                    <a:bodyPr/>
                    <a:lstStyle/>
                    <a:p>
                      <a:pPr algn="ctr" fontAlgn="ctr"/>
                      <a:r>
                        <a:rPr lang="en-CA" sz="1200" b="1" i="0" u="none" strike="noStrike" dirty="0">
                          <a:solidFill>
                            <a:srgbClr val="17365D"/>
                          </a:solidFill>
                          <a:effectLst/>
                          <a:latin typeface="Calibri" panose="020F0502020204030204" pitchFamily="34" charset="0"/>
                        </a:rPr>
                        <a:t>Project/Functional Team Meetings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hMerge="1">
                  <a:txBody>
                    <a:bodyPr/>
                    <a:lstStyle/>
                    <a:p>
                      <a:endParaRPr lang="en-CA"/>
                    </a:p>
                  </a:txBody>
                  <a:tcPr/>
                </a:tc>
                <a:tc hMerge="1">
                  <a:txBody>
                    <a:bodyPr/>
                    <a:lstStyle/>
                    <a:p>
                      <a:endParaRPr lang="en-CA"/>
                    </a:p>
                  </a:txBody>
                  <a:tcPr/>
                </a:tc>
                <a:tc>
                  <a:txBody>
                    <a:bodyPr/>
                    <a:lstStyle/>
                    <a:p>
                      <a:pPr algn="ctr" fontAlgn="t"/>
                      <a:r>
                        <a:rPr lang="en-US" sz="1200" b="1" i="0" u="none" strike="noStrike" dirty="0">
                          <a:solidFill>
                            <a:srgbClr val="000000"/>
                          </a:solidFill>
                          <a:effectLst/>
                          <a:latin typeface="Calibri" panose="020F0502020204030204" pitchFamily="34" charset="0"/>
                        </a:rPr>
                        <a:t>Discuss detail of work plan and activities, delays, challenges, design aspects, scheduling and implementation.</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0" marR="0" marT="0" marB="0">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extLst>
                  <a:ext uri="{0D108BD9-81ED-4DB2-BD59-A6C34878D82A}">
                    <a16:rowId xmlns:a16="http://schemas.microsoft.com/office/drawing/2014/main" xmlns="" val="3821370034"/>
                  </a:ext>
                </a:extLst>
              </a:tr>
              <a:tr h="350520">
                <a:tc>
                  <a:txBody>
                    <a:bodyPr/>
                    <a:lstStyle/>
                    <a:p>
                      <a:pPr algn="l" fontAlgn="ctr"/>
                      <a:r>
                        <a:rPr lang="en-CA" sz="1200" b="1" i="0" u="none" strike="noStrike">
                          <a:solidFill>
                            <a:srgbClr val="17365D"/>
                          </a:solidFill>
                          <a:effectLst/>
                          <a:latin typeface="Calibri" panose="020F0502020204030204" pitchFamily="34" charset="0"/>
                        </a:rPr>
                        <a:t>Toby Hofton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VP Environment , Sustainability , and Tailings</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rowSpan="5">
                  <a:txBody>
                    <a:bodyPr/>
                    <a:lstStyle/>
                    <a:p>
                      <a:pPr algn="ctr" fontAlgn="ctr"/>
                      <a:r>
                        <a:rPr lang="en-CA" sz="1200" b="0" i="0" u="none" strike="noStrike">
                          <a:solidFill>
                            <a:srgbClr val="17365D"/>
                          </a:solidFill>
                          <a:effectLst/>
                          <a:latin typeface="Calibri" panose="020F0502020204030204" pitchFamily="34" charset="0"/>
                        </a:rPr>
                        <a:t>Environmental</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dirty="0">
                          <a:solidFill>
                            <a:srgbClr val="17365D"/>
                          </a:solidFill>
                          <a:effectLst/>
                          <a:latin typeface="Calibri" panose="020F0502020204030204" pitchFamily="34" charset="0"/>
                        </a:rPr>
                        <a:t>Project Owner </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216073162"/>
                  </a:ext>
                </a:extLst>
              </a:tr>
              <a:tr h="198120">
                <a:tc>
                  <a:txBody>
                    <a:bodyPr/>
                    <a:lstStyle/>
                    <a:p>
                      <a:pPr algn="l" fontAlgn="ctr"/>
                      <a:r>
                        <a:rPr lang="en-CA" sz="1200" b="1" i="0" u="none" strike="noStrike">
                          <a:solidFill>
                            <a:srgbClr val="17365D"/>
                          </a:solidFill>
                          <a:effectLst/>
                          <a:latin typeface="Calibri" panose="020F0502020204030204" pitchFamily="34" charset="0"/>
                        </a:rPr>
                        <a:t>Todd Thompson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Director Tailings Management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Project Management Support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120052573"/>
                  </a:ext>
                </a:extLst>
              </a:tr>
              <a:tr h="198120">
                <a:tc>
                  <a:txBody>
                    <a:bodyPr/>
                    <a:lstStyle/>
                    <a:p>
                      <a:pPr algn="l" fontAlgn="b"/>
                      <a:r>
                        <a:rPr lang="en-CA" sz="1200" b="1" i="0" u="none" strike="noStrike">
                          <a:solidFill>
                            <a:srgbClr val="17365D"/>
                          </a:solidFill>
                          <a:effectLst/>
                          <a:latin typeface="Calibri" panose="020F0502020204030204" pitchFamily="34" charset="0"/>
                        </a:rPr>
                        <a:t>Mike Wanecki</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b"/>
                      <a:r>
                        <a:rPr lang="en-CA" sz="1200" b="0" i="0" u="none" strike="noStrike">
                          <a:solidFill>
                            <a:srgbClr val="17365D"/>
                          </a:solidFill>
                          <a:effectLst/>
                          <a:latin typeface="Calibri" panose="020F0502020204030204" pitchFamily="34" charset="0"/>
                        </a:rPr>
                        <a:t>Environmental Superintendent</a:t>
                      </a:r>
                    </a:p>
                  </a:txBody>
                  <a:tcPr marL="0" marR="0" marT="0"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Procedures approval</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423615061"/>
                  </a:ext>
                </a:extLst>
              </a:tr>
              <a:tr h="198120">
                <a:tc>
                  <a:txBody>
                    <a:bodyPr/>
                    <a:lstStyle/>
                    <a:p>
                      <a:pPr algn="l" fontAlgn="ctr"/>
                      <a:r>
                        <a:rPr lang="en-CA" sz="1200" b="1" i="0" u="none" strike="noStrike">
                          <a:solidFill>
                            <a:srgbClr val="17365D"/>
                          </a:solidFill>
                          <a:effectLst/>
                          <a:latin typeface="Calibri" panose="020F0502020204030204" pitchFamily="34" charset="0"/>
                        </a:rPr>
                        <a:t>Diana Alvarez</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ESG &amp; Sustainability Specialist </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Project Controller </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739619027"/>
                  </a:ext>
                </a:extLst>
              </a:tr>
              <a:tr h="198120">
                <a:tc>
                  <a:txBody>
                    <a:bodyPr/>
                    <a:lstStyle/>
                    <a:p>
                      <a:pPr algn="l" fontAlgn="ctr"/>
                      <a:r>
                        <a:rPr lang="en-CA" sz="1200" b="1" i="0" u="none" strike="noStrike">
                          <a:solidFill>
                            <a:srgbClr val="17365D"/>
                          </a:solidFill>
                          <a:effectLst/>
                          <a:latin typeface="Calibri" panose="020F0502020204030204" pitchFamily="34" charset="0"/>
                        </a:rPr>
                        <a:t>TBD</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Environmental Officer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Project Lead</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5687244"/>
                  </a:ext>
                </a:extLst>
              </a:tr>
              <a:tr h="1066800">
                <a:tc gridSpan="3">
                  <a:txBody>
                    <a:bodyPr/>
                    <a:lstStyle/>
                    <a:p>
                      <a:pPr algn="ctr" fontAlgn="ctr"/>
                      <a:r>
                        <a:rPr lang="en-CA" sz="1200" b="1" i="0" u="none" strike="noStrike" dirty="0">
                          <a:solidFill>
                            <a:srgbClr val="17365D"/>
                          </a:solidFill>
                          <a:effectLst/>
                          <a:latin typeface="Calibri" panose="020F0502020204030204" pitchFamily="34" charset="0"/>
                        </a:rPr>
                        <a:t>EMS Project Team Members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hMerge="1">
                  <a:txBody>
                    <a:bodyPr/>
                    <a:lstStyle/>
                    <a:p>
                      <a:endParaRPr lang="en-CA"/>
                    </a:p>
                  </a:txBody>
                  <a:tcPr/>
                </a:tc>
                <a:tc hMerge="1">
                  <a:txBody>
                    <a:bodyPr/>
                    <a:lstStyle/>
                    <a:p>
                      <a:endParaRPr lang="en-CA"/>
                    </a:p>
                  </a:txBody>
                  <a:tcPr/>
                </a:tc>
                <a:tc>
                  <a:txBody>
                    <a:bodyPr/>
                    <a:lstStyle/>
                    <a:p>
                      <a:pPr algn="ctr" fontAlgn="ctr"/>
                      <a:r>
                        <a:rPr lang="en-US" sz="1200" b="1" i="0" u="none" strike="noStrike" dirty="0">
                          <a:solidFill>
                            <a:srgbClr val="000000"/>
                          </a:solidFill>
                          <a:effectLst/>
                          <a:latin typeface="Calibri" panose="020F0502020204030204" pitchFamily="34" charset="0"/>
                        </a:rPr>
                        <a:t>Develop and tailored EMS documentation.</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Implementation activities; record issues discussed, decisions made, and action items selected; and should be documented appropriately.</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Follow-up the progress on action items until completion.</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Quantify and document the environmental impacts and how they can be controlled.</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extLst>
                  <a:ext uri="{0D108BD9-81ED-4DB2-BD59-A6C34878D82A}">
                    <a16:rowId xmlns:a16="http://schemas.microsoft.com/office/drawing/2014/main" xmlns="" val="610767743"/>
                  </a:ext>
                </a:extLst>
              </a:tr>
              <a:tr h="205740">
                <a:tc>
                  <a:txBody>
                    <a:bodyPr/>
                    <a:lstStyle/>
                    <a:p>
                      <a:pPr algn="l" fontAlgn="ctr"/>
                      <a:r>
                        <a:rPr lang="en-CA" sz="1200" b="1" i="0" u="none" strike="noStrike">
                          <a:solidFill>
                            <a:srgbClr val="17365D"/>
                          </a:solidFill>
                          <a:effectLst/>
                          <a:latin typeface="Calibri" panose="020F0502020204030204" pitchFamily="34" charset="0"/>
                        </a:rPr>
                        <a:t>Ted Maki</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Environmental Coordinator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rowSpan="6">
                  <a:txBody>
                    <a:bodyPr/>
                    <a:lstStyle/>
                    <a:p>
                      <a:pPr algn="ctr" fontAlgn="ctr"/>
                      <a:r>
                        <a:rPr lang="en-CA" sz="1200" b="0" i="0" u="none" strike="noStrike">
                          <a:solidFill>
                            <a:srgbClr val="17365D"/>
                          </a:solidFill>
                          <a:effectLst/>
                          <a:latin typeface="Calibri" panose="020F0502020204030204" pitchFamily="34" charset="0"/>
                        </a:rPr>
                        <a:t>Environmental</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1157017334"/>
                  </a:ext>
                </a:extLst>
              </a:tr>
              <a:tr h="182880">
                <a:tc>
                  <a:txBody>
                    <a:bodyPr/>
                    <a:lstStyle/>
                    <a:p>
                      <a:pPr algn="l" fontAlgn="ctr"/>
                      <a:r>
                        <a:rPr lang="en-CA" sz="1200" b="1" i="0" u="none" strike="noStrike">
                          <a:solidFill>
                            <a:srgbClr val="17365D"/>
                          </a:solidFill>
                          <a:effectLst/>
                          <a:latin typeface="Calibri" panose="020F0502020204030204" pitchFamily="34" charset="0"/>
                        </a:rPr>
                        <a:t>Josh Oleksuk</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Environmental technician</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981531182"/>
                  </a:ext>
                </a:extLst>
              </a:tr>
              <a:tr h="182880">
                <a:tc>
                  <a:txBody>
                    <a:bodyPr/>
                    <a:lstStyle/>
                    <a:p>
                      <a:pPr algn="l" fontAlgn="b"/>
                      <a:r>
                        <a:rPr lang="en-CA" sz="1200" b="1" i="0" u="none" strike="noStrike">
                          <a:solidFill>
                            <a:srgbClr val="17365D"/>
                          </a:solidFill>
                          <a:effectLst/>
                          <a:latin typeface="Calibri" panose="020F0502020204030204" pitchFamily="34" charset="0"/>
                        </a:rPr>
                        <a:t>Dean Whellan</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b"/>
                      <a:r>
                        <a:rPr lang="en-CA" sz="1200" b="0" i="0" u="none" strike="noStrike">
                          <a:solidFill>
                            <a:srgbClr val="17365D"/>
                          </a:solidFill>
                          <a:effectLst/>
                          <a:latin typeface="Calibri" panose="020F0502020204030204" pitchFamily="34" charset="0"/>
                        </a:rPr>
                        <a:t>Environmental Coordinator</a:t>
                      </a:r>
                    </a:p>
                  </a:txBody>
                  <a:tcPr marL="0" marR="0" marT="0" marB="0" anchor="b">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dirty="0">
                          <a:solidFill>
                            <a:srgbClr val="17365D"/>
                          </a:solidFill>
                          <a:effectLst/>
                          <a:latin typeface="Calibri" panose="020F0502020204030204" pitchFamily="34" charset="0"/>
                        </a:rPr>
                        <a:t>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164274526"/>
                  </a:ext>
                </a:extLst>
              </a:tr>
              <a:tr h="220980">
                <a:tc>
                  <a:txBody>
                    <a:bodyPr/>
                    <a:lstStyle/>
                    <a:p>
                      <a:pPr algn="l" fontAlgn="ctr"/>
                      <a:r>
                        <a:rPr lang="en-CA" sz="1200" b="1" i="0" u="none" strike="noStrike">
                          <a:solidFill>
                            <a:srgbClr val="17365D"/>
                          </a:solidFill>
                          <a:effectLst/>
                          <a:latin typeface="Calibri" panose="020F0502020204030204" pitchFamily="34" charset="0"/>
                        </a:rPr>
                        <a:t>Diana Alvarez</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ESG &amp; Sustainability Specialist </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US" sz="1200" b="0" i="0" u="none" strike="noStrike">
                          <a:solidFill>
                            <a:srgbClr val="17365D"/>
                          </a:solidFill>
                          <a:effectLst/>
                          <a:latin typeface="Calibri" panose="020F0502020204030204" pitchFamily="34" charset="0"/>
                        </a:rPr>
                        <a:t>Communication with Implats/ Senior Mag. scheduling and challenges</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346105627"/>
                  </a:ext>
                </a:extLst>
              </a:tr>
              <a:tr h="220980">
                <a:tc>
                  <a:txBody>
                    <a:bodyPr/>
                    <a:lstStyle/>
                    <a:p>
                      <a:pPr algn="l" fontAlgn="ctr"/>
                      <a:r>
                        <a:rPr lang="en-CA" sz="1200" b="1" i="0" u="none" strike="noStrike">
                          <a:solidFill>
                            <a:srgbClr val="17365D"/>
                          </a:solidFill>
                          <a:effectLst/>
                          <a:latin typeface="Calibri" panose="020F0502020204030204" pitchFamily="34" charset="0"/>
                        </a:rPr>
                        <a:t>TBD</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Environmental Officer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CA" sz="1200" b="0" i="0" u="none" strike="noStrike">
                          <a:solidFill>
                            <a:srgbClr val="17365D"/>
                          </a:solidFill>
                          <a:effectLst/>
                          <a:latin typeface="Calibri" panose="020F0502020204030204" pitchFamily="34" charset="0"/>
                        </a:rPr>
                        <a:t>Project Lead</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4027344967"/>
                  </a:ext>
                </a:extLst>
              </a:tr>
              <a:tr h="220980">
                <a:tc>
                  <a:txBody>
                    <a:bodyPr/>
                    <a:lstStyle/>
                    <a:p>
                      <a:pPr algn="l" fontAlgn="ctr"/>
                      <a:r>
                        <a:rPr lang="en-CA" sz="1200" b="1" i="0" u="none" strike="noStrike">
                          <a:solidFill>
                            <a:srgbClr val="17365D"/>
                          </a:solidFill>
                          <a:effectLst/>
                          <a:latin typeface="Calibri" panose="020F0502020204030204" pitchFamily="34" charset="0"/>
                        </a:rPr>
                        <a:t>Peiyi Xu</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Environmental technician</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a:txBody>
                    <a:bodyPr/>
                    <a:lstStyle/>
                    <a:p>
                      <a:pPr algn="l" fontAlgn="ctr"/>
                      <a:r>
                        <a:rPr lang="en-CA" sz="1200" b="0" i="0" u="none" strike="noStrike" dirty="0">
                          <a:solidFill>
                            <a:srgbClr val="17365D"/>
                          </a:solidFill>
                          <a:effectLst/>
                          <a:latin typeface="Calibri" panose="020F0502020204030204" pitchFamily="34" charset="0"/>
                        </a:rPr>
                        <a:t>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22317318"/>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8123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Environmental Committee</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13</a:t>
            </a:fld>
            <a:endParaRPr lang="en-US" noProof="0" dirty="0"/>
          </a:p>
        </p:txBody>
      </p:sp>
      <p:sp>
        <p:nvSpPr>
          <p:cNvPr id="5" name="Rectangle 3"/>
          <p:cNvSpPr txBox="1">
            <a:spLocks noChangeArrowheads="1"/>
          </p:cNvSpPr>
          <p:nvPr/>
        </p:nvSpPr>
        <p:spPr>
          <a:xfrm>
            <a:off x="432000" y="864000"/>
            <a:ext cx="10671429" cy="459812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000" b="1" dirty="0"/>
          </a:p>
          <a:p>
            <a:pPr>
              <a:buClr>
                <a:schemeClr val="accent1"/>
              </a:buClr>
              <a:buFont typeface="Wingdings" panose="05000000000000000000" pitchFamily="2" charset="2"/>
              <a:buChar char="§"/>
            </a:pPr>
            <a:r>
              <a:rPr lang="en-US" altLang="en-US" dirty="0"/>
              <a:t> </a:t>
            </a:r>
            <a:r>
              <a:rPr lang="en-US" altLang="en-US" sz="2000" dirty="0"/>
              <a:t>Representatives from throughout the organization with broad knowledge of facility operations. </a:t>
            </a:r>
          </a:p>
          <a:p>
            <a:pPr>
              <a:buClr>
                <a:schemeClr val="accent1"/>
              </a:buClr>
              <a:buFont typeface="Wingdings" panose="05000000000000000000" pitchFamily="2" charset="2"/>
              <a:buChar char="§"/>
            </a:pPr>
            <a:r>
              <a:rPr lang="en-US" altLang="en-US" sz="2000" dirty="0"/>
              <a:t> Management to enlist personnel to Environmental Committee</a:t>
            </a:r>
          </a:p>
          <a:p>
            <a:pPr>
              <a:buClr>
                <a:schemeClr val="accent1"/>
              </a:buClr>
              <a:buFont typeface="Wingdings" panose="05000000000000000000" pitchFamily="2" charset="2"/>
              <a:buChar char="§"/>
            </a:pPr>
            <a:r>
              <a:rPr lang="en-US" altLang="en-US" sz="2000" dirty="0"/>
              <a:t> At least one representation from each function, but not limited to:</a:t>
            </a:r>
          </a:p>
          <a:p>
            <a:pPr lvl="4">
              <a:buClr>
                <a:schemeClr val="accent1"/>
              </a:buClr>
              <a:buFont typeface="Wingdings" panose="05000000000000000000" pitchFamily="2" charset="2"/>
              <a:buChar char="§"/>
            </a:pPr>
            <a:r>
              <a:rPr lang="en-US" altLang="en-US" dirty="0"/>
              <a:t>Senior Management Rep </a:t>
            </a:r>
          </a:p>
          <a:p>
            <a:pPr lvl="4">
              <a:buClr>
                <a:schemeClr val="accent1"/>
              </a:buClr>
              <a:buFont typeface="Wingdings" panose="05000000000000000000" pitchFamily="2" charset="2"/>
              <a:buChar char="§"/>
            </a:pPr>
            <a:r>
              <a:rPr lang="en-US" altLang="en-US" dirty="0"/>
              <a:t>OHS/HR</a:t>
            </a:r>
          </a:p>
          <a:p>
            <a:pPr lvl="4">
              <a:buClr>
                <a:schemeClr val="accent1"/>
              </a:buClr>
              <a:buFont typeface="Wingdings" panose="05000000000000000000" pitchFamily="2" charset="2"/>
              <a:buChar char="§"/>
            </a:pPr>
            <a:r>
              <a:rPr lang="en-US" altLang="en-US" dirty="0"/>
              <a:t>Production/Operations </a:t>
            </a:r>
          </a:p>
          <a:p>
            <a:pPr lvl="4">
              <a:buClr>
                <a:schemeClr val="accent1"/>
              </a:buClr>
              <a:buFont typeface="Wingdings" panose="05000000000000000000" pitchFamily="2" charset="2"/>
              <a:buChar char="§"/>
            </a:pPr>
            <a:r>
              <a:rPr lang="en-US" altLang="en-US" dirty="0"/>
              <a:t>Engineering</a:t>
            </a:r>
          </a:p>
          <a:p>
            <a:pPr lvl="4">
              <a:buClr>
                <a:schemeClr val="accent1"/>
              </a:buClr>
              <a:buFont typeface="Wingdings" panose="05000000000000000000" pitchFamily="2" charset="2"/>
              <a:buChar char="§"/>
            </a:pPr>
            <a:r>
              <a:rPr lang="en-US" altLang="en-US" dirty="0"/>
              <a:t>Maintenance (</a:t>
            </a:r>
            <a:r>
              <a:rPr lang="en-US" altLang="en-US" i="1" dirty="0"/>
              <a:t>Plant &amp; Fleet</a:t>
            </a:r>
            <a:r>
              <a:rPr lang="en-US" altLang="en-US" dirty="0"/>
              <a:t>)</a:t>
            </a:r>
          </a:p>
          <a:p>
            <a:pPr lvl="4">
              <a:buClr>
                <a:schemeClr val="accent1"/>
              </a:buClr>
              <a:buFont typeface="Wingdings" panose="05000000000000000000" pitchFamily="2" charset="2"/>
              <a:buChar char="§"/>
            </a:pPr>
            <a:r>
              <a:rPr lang="en-US" altLang="en-US" dirty="0"/>
              <a:t>Procurement</a:t>
            </a:r>
          </a:p>
          <a:p>
            <a:pPr lvl="4">
              <a:buClr>
                <a:schemeClr val="accent1"/>
              </a:buClr>
              <a:buFont typeface="Wingdings" panose="05000000000000000000" pitchFamily="2" charset="2"/>
              <a:buChar char="§"/>
            </a:pPr>
            <a:r>
              <a:rPr lang="en-US" altLang="en-US" dirty="0"/>
              <a:t>IT</a:t>
            </a:r>
          </a:p>
          <a:p>
            <a:pPr>
              <a:buClr>
                <a:schemeClr val="accent1"/>
              </a:buClr>
              <a:buFont typeface="Wingdings" panose="05000000000000000000" pitchFamily="2" charset="2"/>
              <a:buChar char="§"/>
            </a:pPr>
            <a:r>
              <a:rPr lang="en-US" altLang="en-US" sz="2000" dirty="0"/>
              <a:t> A team of 8-10 representatives will commit 1-2 hours a month</a:t>
            </a:r>
          </a:p>
          <a:p>
            <a:endParaRPr lang="en-US" alt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40979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2" name="Title 1"/>
          <p:cNvSpPr>
            <a:spLocks noGrp="1"/>
          </p:cNvSpPr>
          <p:nvPr>
            <p:ph type="title"/>
          </p:nvPr>
        </p:nvSpPr>
        <p:spPr/>
        <p:txBody>
          <a:bodyPr/>
          <a:lstStyle/>
          <a:p>
            <a:r>
              <a:rPr lang="en-CA" dirty="0"/>
              <a:t>LDI EMS Committee</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14</a:t>
            </a:fld>
            <a:endParaRPr lang="en-US" noProof="0" dirty="0"/>
          </a:p>
        </p:txBody>
      </p:sp>
      <p:graphicFrame>
        <p:nvGraphicFramePr>
          <p:cNvPr id="7" name="Table 6"/>
          <p:cNvGraphicFramePr>
            <a:graphicFrameLocks noGrp="1"/>
          </p:cNvGraphicFramePr>
          <p:nvPr>
            <p:extLst>
              <p:ext uri="{D42A27DB-BD31-4B8C-83A1-F6EECF244321}">
                <p14:modId xmlns:p14="http://schemas.microsoft.com/office/powerpoint/2010/main" val="3321122542"/>
              </p:ext>
            </p:extLst>
          </p:nvPr>
        </p:nvGraphicFramePr>
        <p:xfrm>
          <a:off x="432000" y="910534"/>
          <a:ext cx="9876172" cy="5676656"/>
        </p:xfrm>
        <a:graphic>
          <a:graphicData uri="http://schemas.openxmlformats.org/drawingml/2006/table">
            <a:tbl>
              <a:tblPr/>
              <a:tblGrid>
                <a:gridCol w="1388373">
                  <a:extLst>
                    <a:ext uri="{9D8B030D-6E8A-4147-A177-3AD203B41FA5}">
                      <a16:colId xmlns:a16="http://schemas.microsoft.com/office/drawing/2014/main" xmlns="" val="1431988237"/>
                    </a:ext>
                  </a:extLst>
                </a:gridCol>
                <a:gridCol w="1930504">
                  <a:extLst>
                    <a:ext uri="{9D8B030D-6E8A-4147-A177-3AD203B41FA5}">
                      <a16:colId xmlns:a16="http://schemas.microsoft.com/office/drawing/2014/main" xmlns="" val="214213137"/>
                    </a:ext>
                  </a:extLst>
                </a:gridCol>
                <a:gridCol w="1597469">
                  <a:extLst>
                    <a:ext uri="{9D8B030D-6E8A-4147-A177-3AD203B41FA5}">
                      <a16:colId xmlns:a16="http://schemas.microsoft.com/office/drawing/2014/main" xmlns="" val="4149124233"/>
                    </a:ext>
                  </a:extLst>
                </a:gridCol>
                <a:gridCol w="4959826">
                  <a:extLst>
                    <a:ext uri="{9D8B030D-6E8A-4147-A177-3AD203B41FA5}">
                      <a16:colId xmlns:a16="http://schemas.microsoft.com/office/drawing/2014/main" xmlns="" val="975965722"/>
                    </a:ext>
                  </a:extLst>
                </a:gridCol>
              </a:tblGrid>
              <a:tr h="175862">
                <a:tc>
                  <a:txBody>
                    <a:bodyPr/>
                    <a:lstStyle/>
                    <a:p>
                      <a:pPr algn="ctr" fontAlgn="ctr"/>
                      <a:r>
                        <a:rPr lang="en-CA" sz="1200" b="1" i="0" u="none" strike="noStrike" dirty="0">
                          <a:solidFill>
                            <a:srgbClr val="2F75B5"/>
                          </a:solidFill>
                          <a:effectLst/>
                          <a:latin typeface="Calibri" panose="020F0502020204030204" pitchFamily="34" charset="0"/>
                        </a:rPr>
                        <a:t>NAME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CA" sz="1200" b="1" i="0" u="none" strike="noStrike">
                          <a:solidFill>
                            <a:srgbClr val="2F75B5"/>
                          </a:solidFill>
                          <a:effectLst/>
                          <a:latin typeface="Calibri" panose="020F0502020204030204" pitchFamily="34" charset="0"/>
                        </a:rPr>
                        <a:t>TITLE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CA" sz="1200" b="1" i="0" u="none" strike="noStrike">
                          <a:solidFill>
                            <a:srgbClr val="2F75B5"/>
                          </a:solidFill>
                          <a:effectLst/>
                          <a:latin typeface="Calibri" panose="020F0502020204030204" pitchFamily="34" charset="0"/>
                        </a:rPr>
                        <a:t>DEPARTMENT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CA" sz="1200" b="1" i="0" u="none" strike="noStrike" dirty="0">
                          <a:solidFill>
                            <a:srgbClr val="2F75B5"/>
                          </a:solidFill>
                          <a:effectLst/>
                          <a:latin typeface="Calibri" panose="020F0502020204030204" pitchFamily="34" charset="0"/>
                        </a:rPr>
                        <a:t>ROLE/TASK</a:t>
                      </a:r>
                    </a:p>
                  </a:txBody>
                  <a:tcPr marL="0" marR="0" marT="0" marB="0" anchor="ctr">
                    <a:lnL w="6350" cap="flat" cmpd="sng" algn="ctr">
                      <a:solidFill>
                        <a:srgbClr val="595959"/>
                      </a:solidFill>
                      <a:prstDash val="dot"/>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xmlns="" val="2220857829"/>
                  </a:ext>
                </a:extLst>
              </a:tr>
              <a:tr h="687585">
                <a:tc gridSpan="3">
                  <a:txBody>
                    <a:bodyPr/>
                    <a:lstStyle/>
                    <a:p>
                      <a:pPr algn="ctr" fontAlgn="ctr"/>
                      <a:r>
                        <a:rPr lang="en-CA" sz="1200" b="1" i="0" u="none" strike="noStrike" dirty="0">
                          <a:solidFill>
                            <a:srgbClr val="17365D"/>
                          </a:solidFill>
                          <a:effectLst/>
                          <a:latin typeface="Calibri" panose="020F0502020204030204" pitchFamily="34" charset="0"/>
                        </a:rPr>
                        <a:t>EMS Committee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hMerge="1">
                  <a:txBody>
                    <a:bodyPr/>
                    <a:lstStyle/>
                    <a:p>
                      <a:endParaRPr lang="en-CA"/>
                    </a:p>
                  </a:txBody>
                  <a:tcPr/>
                </a:tc>
                <a:tc hMerge="1">
                  <a:txBody>
                    <a:bodyPr/>
                    <a:lstStyle/>
                    <a:p>
                      <a:endParaRPr lang="en-CA"/>
                    </a:p>
                  </a:txBody>
                  <a:tcPr/>
                </a:tc>
                <a:tc>
                  <a:txBody>
                    <a:bodyPr/>
                    <a:lstStyle/>
                    <a:p>
                      <a:pPr algn="ctr" fontAlgn="ctr"/>
                      <a:r>
                        <a:rPr lang="en-US" sz="1200" b="1" i="0" u="none" strike="noStrike" dirty="0">
                          <a:solidFill>
                            <a:srgbClr val="000000"/>
                          </a:solidFill>
                          <a:effectLst/>
                          <a:latin typeface="Calibri" panose="020F0502020204030204" pitchFamily="34" charset="0"/>
                        </a:rPr>
                        <a:t>Commitment to support and communicate EMS development and implementation in their departments. Detailed discussions on technical aspects of the projects. Also, an opportunity for discussing and incorporating lessons learnt from the ISO 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extLst>
                  <a:ext uri="{0D108BD9-81ED-4DB2-BD59-A6C34878D82A}">
                    <a16:rowId xmlns:a16="http://schemas.microsoft.com/office/drawing/2014/main" xmlns="" val="591974511"/>
                  </a:ext>
                </a:extLst>
              </a:tr>
              <a:tr h="175862">
                <a:tc>
                  <a:txBody>
                    <a:bodyPr/>
                    <a:lstStyle/>
                    <a:p>
                      <a:pPr algn="l" fontAlgn="ctr"/>
                      <a:r>
                        <a:rPr lang="en-CA" sz="1200" b="1" i="0" u="none" strike="noStrike">
                          <a:solidFill>
                            <a:srgbClr val="17365D"/>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 </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 </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649223702"/>
                  </a:ext>
                </a:extLst>
              </a:tr>
              <a:tr h="322414">
                <a:tc>
                  <a:txBody>
                    <a:bodyPr/>
                    <a:lstStyle/>
                    <a:p>
                      <a:pPr algn="l" fontAlgn="ctr"/>
                      <a:r>
                        <a:rPr lang="en-CA" sz="1200" b="1" i="0" u="none" strike="noStrike">
                          <a:solidFill>
                            <a:srgbClr val="17365D"/>
                          </a:solidFill>
                          <a:effectLst/>
                          <a:latin typeface="Calibri" panose="020F0502020204030204" pitchFamily="34" charset="0"/>
                        </a:rPr>
                        <a:t>Gord Paddock</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Safety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rowSpan="2">
                  <a:txBody>
                    <a:bodyPr/>
                    <a:lstStyle/>
                    <a:p>
                      <a:pPr algn="ctr" fontAlgn="ctr"/>
                      <a:r>
                        <a:rPr lang="en-CA" sz="1200" b="0" i="0" u="none" strike="noStrike">
                          <a:solidFill>
                            <a:srgbClr val="17365D"/>
                          </a:solidFill>
                          <a:effectLst/>
                          <a:latin typeface="Calibri" panose="020F0502020204030204" pitchFamily="34" charset="0"/>
                        </a:rPr>
                        <a:t>Safety</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Safety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12248505"/>
                  </a:ext>
                </a:extLst>
              </a:tr>
              <a:tr h="322414">
                <a:tc>
                  <a:txBody>
                    <a:bodyPr/>
                    <a:lstStyle/>
                    <a:p>
                      <a:pPr algn="l" fontAlgn="ctr"/>
                      <a:r>
                        <a:rPr lang="en-CA" sz="1200" b="1" i="0" u="none" strike="noStrike">
                          <a:solidFill>
                            <a:srgbClr val="17365D"/>
                          </a:solidFill>
                          <a:effectLst/>
                          <a:latin typeface="Calibri" panose="020F0502020204030204" pitchFamily="34" charset="0"/>
                        </a:rPr>
                        <a:t>Jamie Murphy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Contractor Safety Coordinator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vMerge="1">
                  <a:txBody>
                    <a:bodyPr/>
                    <a:lstStyle/>
                    <a:p>
                      <a:endParaRPr lang="en-CA"/>
                    </a:p>
                  </a:txBody>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Safety department (Contractors)</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757062800"/>
                  </a:ext>
                </a:extLst>
              </a:tr>
              <a:tr h="322414">
                <a:tc>
                  <a:txBody>
                    <a:bodyPr/>
                    <a:lstStyle/>
                    <a:p>
                      <a:pPr algn="l" fontAlgn="ctr"/>
                      <a:r>
                        <a:rPr lang="en-CA" sz="1200" b="1" i="0" u="none" strike="noStrike">
                          <a:solidFill>
                            <a:srgbClr val="17365D"/>
                          </a:solidFill>
                          <a:effectLst/>
                          <a:latin typeface="Calibri" panose="020F0502020204030204" pitchFamily="34" charset="0"/>
                        </a:rPr>
                        <a:t>Christine Korzenko</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HR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HR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HHRR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608954966"/>
                  </a:ext>
                </a:extLst>
              </a:tr>
              <a:tr h="322414">
                <a:tc>
                  <a:txBody>
                    <a:bodyPr/>
                    <a:lstStyle/>
                    <a:p>
                      <a:pPr algn="l" fontAlgn="ctr"/>
                      <a:r>
                        <a:rPr lang="en-CA" sz="1200" b="1" i="0" u="none" strike="noStrike">
                          <a:solidFill>
                            <a:srgbClr val="17365D"/>
                          </a:solidFill>
                          <a:effectLst/>
                          <a:latin typeface="Calibri" panose="020F0502020204030204" pitchFamily="34" charset="0"/>
                        </a:rPr>
                        <a:t>Patrick Mwembia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Mill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Mill</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Mill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137146942"/>
                  </a:ext>
                </a:extLst>
              </a:tr>
              <a:tr h="373136">
                <a:tc>
                  <a:txBody>
                    <a:bodyPr/>
                    <a:lstStyle/>
                    <a:p>
                      <a:pPr algn="l" fontAlgn="ctr"/>
                      <a:r>
                        <a:rPr lang="en-CA" sz="1200" b="1" i="0" u="none" strike="noStrike">
                          <a:solidFill>
                            <a:srgbClr val="17365D"/>
                          </a:solidFill>
                          <a:effectLst/>
                          <a:latin typeface="Calibri" panose="020F0502020204030204" pitchFamily="34" charset="0"/>
                        </a:rPr>
                        <a:t>Darrell Brown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Maintenance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Maintenance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Maintenance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4058876766"/>
                  </a:ext>
                </a:extLst>
              </a:tr>
              <a:tr h="322414">
                <a:tc>
                  <a:txBody>
                    <a:bodyPr/>
                    <a:lstStyle/>
                    <a:p>
                      <a:pPr algn="l" fontAlgn="ctr"/>
                      <a:r>
                        <a:rPr lang="en-CA" sz="1200" b="1" i="0" u="none" strike="noStrike">
                          <a:solidFill>
                            <a:srgbClr val="17365D"/>
                          </a:solidFill>
                          <a:effectLst/>
                          <a:latin typeface="Calibri" panose="020F0502020204030204" pitchFamily="34" charset="0"/>
                        </a:rPr>
                        <a:t>Emily Robb</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Manager, Communications</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Corporate affairs &amp; Communications</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Support through the communication of ISO implementation</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663379055"/>
                  </a:ext>
                </a:extLst>
              </a:tr>
              <a:tr h="270824">
                <a:tc>
                  <a:txBody>
                    <a:bodyPr/>
                    <a:lstStyle/>
                    <a:p>
                      <a:pPr algn="l" fontAlgn="ctr"/>
                      <a:r>
                        <a:rPr lang="en-CA" sz="1200" b="1" i="0" u="none" strike="noStrike">
                          <a:solidFill>
                            <a:srgbClr val="17365D"/>
                          </a:solidFill>
                          <a:effectLst/>
                          <a:latin typeface="Calibri" panose="020F0502020204030204" pitchFamily="34" charset="0"/>
                        </a:rPr>
                        <a:t>Wayne Koski</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IT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IT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Technical support, storage, control documentation and data management system</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3843548214"/>
                  </a:ext>
                </a:extLst>
              </a:tr>
              <a:tr h="322414">
                <a:tc>
                  <a:txBody>
                    <a:bodyPr/>
                    <a:lstStyle/>
                    <a:p>
                      <a:pPr algn="l" fontAlgn="ctr"/>
                      <a:r>
                        <a:rPr lang="en-CA" sz="1200" b="1" i="0" u="none" strike="noStrike">
                          <a:solidFill>
                            <a:srgbClr val="17365D"/>
                          </a:solidFill>
                          <a:effectLst/>
                          <a:latin typeface="Calibri" panose="020F0502020204030204" pitchFamily="34" charset="0"/>
                        </a:rPr>
                        <a:t>Todd Thompson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Director Tailings Management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Tailings</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dirty="0">
                          <a:solidFill>
                            <a:srgbClr val="17365D"/>
                          </a:solidFill>
                          <a:effectLst/>
                          <a:latin typeface="Calibri" panose="020F0502020204030204" pitchFamily="34" charset="0"/>
                        </a:rPr>
                        <a:t>With the support of the PM, lead planning/implementation of ISO 14001  procedures and processes for the Tailings &amp; Environmental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137688601"/>
                  </a:ext>
                </a:extLst>
              </a:tr>
              <a:tr h="322414">
                <a:tc>
                  <a:txBody>
                    <a:bodyPr/>
                    <a:lstStyle/>
                    <a:p>
                      <a:pPr algn="l" fontAlgn="ctr"/>
                      <a:r>
                        <a:rPr lang="en-CA" sz="1200" b="1" i="0" u="none" strike="noStrike">
                          <a:solidFill>
                            <a:srgbClr val="17365D"/>
                          </a:solidFill>
                          <a:effectLst/>
                          <a:latin typeface="Calibri" panose="020F0502020204030204" pitchFamily="34" charset="0"/>
                        </a:rPr>
                        <a:t>Kris Hutton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Technical Services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Technical Services &amp; Projects</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Technical Services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665844387"/>
                  </a:ext>
                </a:extLst>
              </a:tr>
              <a:tr h="322414">
                <a:tc>
                  <a:txBody>
                    <a:bodyPr/>
                    <a:lstStyle/>
                    <a:p>
                      <a:pPr algn="l" fontAlgn="ctr"/>
                      <a:r>
                        <a:rPr lang="en-CA" sz="1200" b="1" i="0" u="none" strike="noStrike">
                          <a:solidFill>
                            <a:srgbClr val="17365D"/>
                          </a:solidFill>
                          <a:effectLst/>
                          <a:latin typeface="Calibri" panose="020F0502020204030204" pitchFamily="34" charset="0"/>
                        </a:rPr>
                        <a:t>Derek Wilkins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Mine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Mine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dirty="0">
                          <a:solidFill>
                            <a:srgbClr val="17365D"/>
                          </a:solidFill>
                          <a:effectLst/>
                          <a:latin typeface="Calibri" panose="020F0502020204030204" pitchFamily="34" charset="0"/>
                        </a:rPr>
                        <a:t>With the support of the PM, lead planning/implementation of ISO 14001  procedures and processes for the Underground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459742446"/>
                  </a:ext>
                </a:extLst>
              </a:tr>
              <a:tr h="322414">
                <a:tc>
                  <a:txBody>
                    <a:bodyPr/>
                    <a:lstStyle/>
                    <a:p>
                      <a:pPr algn="l" fontAlgn="ctr"/>
                      <a:r>
                        <a:rPr lang="en-CA" sz="1200" b="1" i="0" u="none" strike="noStrike">
                          <a:solidFill>
                            <a:srgbClr val="17365D"/>
                          </a:solidFill>
                          <a:effectLst/>
                          <a:latin typeface="Calibri" panose="020F0502020204030204" pitchFamily="34" charset="0"/>
                        </a:rPr>
                        <a:t>John Macey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Materials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Procurement</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Procurement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229277251"/>
                  </a:ext>
                </a:extLst>
              </a:tr>
              <a:tr h="322414">
                <a:tc>
                  <a:txBody>
                    <a:bodyPr/>
                    <a:lstStyle/>
                    <a:p>
                      <a:pPr algn="l" fontAlgn="ctr"/>
                      <a:r>
                        <a:rPr lang="en-CA" sz="1200" b="1" i="0" u="none" strike="noStrike">
                          <a:solidFill>
                            <a:srgbClr val="17365D"/>
                          </a:solidFill>
                          <a:effectLst/>
                          <a:latin typeface="Calibri" panose="020F0502020204030204" pitchFamily="34" charset="0"/>
                        </a:rPr>
                        <a:t>Mike Pichette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Surface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Mine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tc>
                  <a:txBody>
                    <a:bodyPr/>
                    <a:lstStyle/>
                    <a:p>
                      <a:pPr algn="l" fontAlgn="ctr"/>
                      <a:r>
                        <a:rPr lang="en-US" sz="1200" b="0" i="0" u="none" strike="noStrike">
                          <a:solidFill>
                            <a:srgbClr val="17365D"/>
                          </a:solidFill>
                          <a:effectLst/>
                          <a:latin typeface="Calibri" panose="020F0502020204030204" pitchFamily="34" charset="0"/>
                        </a:rPr>
                        <a:t>With the support of the PM, lead planning/implementation of ISO 14001  procedures and processes for the surface department</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6350" cap="flat" cmpd="sng" algn="ctr">
                      <a:solidFill>
                        <a:srgbClr val="595959"/>
                      </a:solidFill>
                      <a:prstDash val="dot"/>
                      <a:round/>
                      <a:headEnd type="none" w="med" len="med"/>
                      <a:tailEnd type="none" w="med" len="med"/>
                    </a:lnB>
                  </a:tcPr>
                </a:tc>
                <a:extLst>
                  <a:ext uri="{0D108BD9-81ED-4DB2-BD59-A6C34878D82A}">
                    <a16:rowId xmlns:a16="http://schemas.microsoft.com/office/drawing/2014/main" xmlns="" val="1670479408"/>
                  </a:ext>
                </a:extLst>
              </a:tr>
              <a:tr h="175862">
                <a:tc>
                  <a:txBody>
                    <a:bodyPr/>
                    <a:lstStyle/>
                    <a:p>
                      <a:pPr algn="l" fontAlgn="ctr"/>
                      <a:r>
                        <a:rPr lang="en-CA" sz="1200" b="1" i="0" u="none" strike="noStrike">
                          <a:solidFill>
                            <a:srgbClr val="17365D"/>
                          </a:solidFill>
                          <a:effectLst/>
                          <a:latin typeface="Calibri" panose="020F0502020204030204" pitchFamily="34" charset="0"/>
                        </a:rPr>
                        <a:t>Mike Newbold</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a:solidFill>
                            <a:srgbClr val="17365D"/>
                          </a:solidFill>
                          <a:effectLst/>
                          <a:latin typeface="Calibri" panose="020F0502020204030204" pitchFamily="34" charset="0"/>
                        </a:rPr>
                        <a:t>General Manager</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0" i="0" u="none" strike="noStrike">
                          <a:solidFill>
                            <a:srgbClr val="17365D"/>
                          </a:solidFill>
                          <a:effectLst/>
                          <a:latin typeface="Calibri" panose="020F0502020204030204" pitchFamily="34" charset="0"/>
                        </a:rPr>
                        <a:t>Mine</a:t>
                      </a:r>
                    </a:p>
                  </a:txBody>
                  <a:tcPr marL="0" marR="0" marT="0" marB="0" anchor="ctr">
                    <a:lnL w="6350" cap="flat" cmpd="sng" algn="ctr">
                      <a:solidFill>
                        <a:srgbClr val="595959"/>
                      </a:solidFill>
                      <a:prstDash val="dot"/>
                      <a:round/>
                      <a:headEnd type="none" w="med" len="med"/>
                      <a:tailEnd type="none" w="med" len="med"/>
                    </a:lnL>
                    <a:lnR w="6350" cap="flat" cmpd="sng" algn="ctr">
                      <a:solidFill>
                        <a:srgbClr val="595959"/>
                      </a:solidFill>
                      <a:prstDash val="dot"/>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200" b="0" i="0" u="none" strike="noStrike" dirty="0">
                          <a:solidFill>
                            <a:srgbClr val="17365D"/>
                          </a:solidFill>
                          <a:effectLst/>
                          <a:latin typeface="Calibri" panose="020F0502020204030204" pitchFamily="34" charset="0"/>
                        </a:rPr>
                        <a:t>Leadership Commitment and Support </a:t>
                      </a:r>
                    </a:p>
                  </a:txBody>
                  <a:tcPr marL="0" marR="0" marT="0" marB="0" anchor="ctr">
                    <a:lnL w="6350" cap="flat" cmpd="sng" algn="ctr">
                      <a:solidFill>
                        <a:srgbClr val="595959"/>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4927507"/>
                  </a:ext>
                </a:extLst>
              </a:tr>
            </a:tbl>
          </a:graphicData>
        </a:graphic>
      </p:graphicFrame>
    </p:spTree>
    <p:extLst>
      <p:ext uri="{BB962C8B-B14F-4D97-AF65-F5344CB8AC3E}">
        <p14:creationId xmlns:p14="http://schemas.microsoft.com/office/powerpoint/2010/main" val="258650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EMS Schedule</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15</a:t>
            </a:fld>
            <a:endParaRPr lang="en-US" noProof="0" dirty="0"/>
          </a:p>
        </p:txBody>
      </p:sp>
      <p:sp>
        <p:nvSpPr>
          <p:cNvPr id="4" name="Rectangle 3"/>
          <p:cNvSpPr txBox="1">
            <a:spLocks noChangeArrowheads="1"/>
          </p:cNvSpPr>
          <p:nvPr/>
        </p:nvSpPr>
        <p:spPr>
          <a:xfrm>
            <a:off x="432000" y="1379673"/>
            <a:ext cx="8868754" cy="30718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None/>
            </a:pPr>
            <a:r>
              <a:rPr lang="en-US" altLang="en-US" sz="2400" b="1" dirty="0"/>
              <a:t>Important Activities</a:t>
            </a:r>
          </a:p>
          <a:p>
            <a:pPr>
              <a:buClr>
                <a:schemeClr val="accent1"/>
              </a:buClr>
              <a:buFont typeface="Wingdings" panose="05000000000000000000" pitchFamily="2" charset="2"/>
              <a:buNone/>
            </a:pPr>
            <a:endParaRPr lang="en-US" altLang="en-US" sz="2400" b="1" dirty="0"/>
          </a:p>
          <a:p>
            <a:pPr lvl="2">
              <a:buClr>
                <a:schemeClr val="accent1"/>
              </a:buClr>
              <a:buFont typeface="Wingdings" panose="05000000000000000000" pitchFamily="2" charset="2"/>
              <a:buChar char="§"/>
            </a:pPr>
            <a:r>
              <a:rPr lang="en-US" altLang="en-US" sz="2000" dirty="0"/>
              <a:t>EMS Team Meetings 	    	Monthly </a:t>
            </a:r>
          </a:p>
          <a:p>
            <a:pPr lvl="2">
              <a:buClr>
                <a:schemeClr val="accent1"/>
              </a:buClr>
              <a:buFont typeface="Wingdings" panose="05000000000000000000" pitchFamily="2" charset="2"/>
              <a:buChar char="§"/>
            </a:pPr>
            <a:r>
              <a:rPr lang="en-US" altLang="en-US" sz="2000" dirty="0"/>
              <a:t>Management Review Meetings 	Quarterly (in first year) or Annual</a:t>
            </a:r>
          </a:p>
          <a:p>
            <a:pPr lvl="2">
              <a:buClr>
                <a:schemeClr val="accent1"/>
              </a:buClr>
              <a:buFont typeface="Wingdings" panose="05000000000000000000" pitchFamily="2" charset="2"/>
              <a:buChar char="§"/>
            </a:pPr>
            <a:r>
              <a:rPr lang="en-US" altLang="en-US" sz="2000" dirty="0"/>
              <a:t>Internal Audit 		    	Annual</a:t>
            </a:r>
          </a:p>
          <a:p>
            <a:pPr lvl="4">
              <a:buClr>
                <a:schemeClr val="accent1"/>
              </a:buClr>
              <a:buFont typeface="Wingdings" panose="05000000000000000000" pitchFamily="2" charset="2"/>
              <a:buNone/>
            </a:pPr>
            <a:r>
              <a:rPr lang="en-US" altLang="en-US" sz="2800" dirty="0"/>
              <a:t>	</a:t>
            </a:r>
          </a:p>
          <a:p>
            <a:pPr lvl="2">
              <a:buClr>
                <a:schemeClr val="accent1"/>
              </a:buClr>
              <a:buFont typeface="Wingdings" panose="05000000000000000000" pitchFamily="2" charset="2"/>
              <a:buChar char="§"/>
            </a:pPr>
            <a:endParaRPr lang="en-US" alt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82656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a:t>PART 1: Train the Trainer</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4850297" y="4166110"/>
            <a:ext cx="7254989" cy="1818422"/>
          </a:xfrm>
        </p:spPr>
        <p:txBody>
          <a:bodyPr/>
          <a:lstStyle/>
          <a:p>
            <a:pPr marL="266700" lvl="1" algn="r"/>
            <a:r>
              <a:rPr lang="en-US" altLang="en-US" sz="1800" dirty="0">
                <a:solidFill>
                  <a:prstClr val="black">
                    <a:lumMod val="75000"/>
                    <a:lumOff val="25000"/>
                  </a:prstClr>
                </a:solidFill>
                <a:latin typeface="Arial" panose="020B0604020202020204" pitchFamily="34" charset="0"/>
              </a:rPr>
              <a:t>2. Elements Overview of ISO 14001:2015</a:t>
            </a:r>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16</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89754" y="80088"/>
            <a:ext cx="4760543" cy="62875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424784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CA" dirty="0"/>
              <a:t>Environmental Management System (EMS) is a </a:t>
            </a:r>
            <a:r>
              <a:rPr lang="en-US" dirty="0"/>
              <a:t>framework to proactively manage activities.</a:t>
            </a:r>
          </a:p>
          <a:p>
            <a:r>
              <a:rPr lang="en-CA" dirty="0"/>
              <a:t>Focuses on continual improvement. Not focused only on regulatory compliance.</a:t>
            </a:r>
          </a:p>
          <a:p>
            <a:r>
              <a:rPr lang="en-CA" dirty="0"/>
              <a:t>Uses a Plan, Do, Check, Act approach. Not a one-time project, plan or initiative.</a:t>
            </a:r>
          </a:p>
          <a:p>
            <a:r>
              <a:rPr lang="en-CA" dirty="0"/>
              <a:t>Everyone has a role in ensuring the EMS is a success. Not an effort only for the environmental department.</a:t>
            </a:r>
          </a:p>
          <a:p>
            <a:r>
              <a:rPr lang="en-CA" dirty="0"/>
              <a:t>Helps to accomplish goals related to sustainability, pollution prevention, and environmental compliance.</a:t>
            </a:r>
          </a:p>
        </p:txBody>
      </p:sp>
      <p:sp>
        <p:nvSpPr>
          <p:cNvPr id="3" name="Title 2"/>
          <p:cNvSpPr>
            <a:spLocks noGrp="1"/>
          </p:cNvSpPr>
          <p:nvPr>
            <p:ph type="title"/>
          </p:nvPr>
        </p:nvSpPr>
        <p:spPr/>
        <p:txBody>
          <a:bodyPr/>
          <a:lstStyle/>
          <a:p>
            <a:r>
              <a:rPr lang="en-CA" dirty="0"/>
              <a:t>What is an EMS?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17</a:t>
            </a:fld>
            <a:endParaRPr lang="en-US" noProof="0" dirty="0"/>
          </a:p>
        </p:txBody>
      </p:sp>
      <p:sp>
        <p:nvSpPr>
          <p:cNvPr id="16" name="TextBox 15"/>
          <p:cNvSpPr txBox="1"/>
          <p:nvPr/>
        </p:nvSpPr>
        <p:spPr>
          <a:xfrm>
            <a:off x="2308448" y="3944418"/>
            <a:ext cx="7585167" cy="914400"/>
          </a:xfrm>
          <a:prstGeom prst="rect">
            <a:avLst/>
          </a:prstGeom>
          <a:noFill/>
        </p:spPr>
        <p:txBody>
          <a:bodyPr wrap="none" lIns="0" tIns="0" rIns="0" bIns="0" rtlCol="0">
            <a:noAutofit/>
          </a:bodyPr>
          <a:lstStyle/>
          <a:p>
            <a:pPr algn="l"/>
            <a:r>
              <a:rPr lang="en-CA" sz="4000" b="1" dirty="0">
                <a:solidFill>
                  <a:schemeClr val="accent3"/>
                </a:solidFill>
                <a:latin typeface="+mn-lt"/>
              </a:rPr>
              <a:t>Promotes Environmental Stewardship</a:t>
            </a:r>
          </a:p>
          <a:p>
            <a:pPr algn="l"/>
            <a:endParaRPr lang="en-CA" sz="1200" dirty="0">
              <a:solidFill>
                <a:schemeClr val="tx1">
                  <a:lumMod val="75000"/>
                  <a:lumOff val="25000"/>
                </a:schemeClr>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72468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ater, waves, sandy shore">
            <a:extLst>
              <a:ext uri="{FF2B5EF4-FFF2-40B4-BE49-F238E27FC236}">
                <a16:creationId xmlns:a16="http://schemas.microsoft.com/office/drawing/2014/main" xmlns="" id="{3C93D08A-A6C3-0E48-9CD7-3960B2A050BE}"/>
              </a:ext>
            </a:extLst>
          </p:cNvPr>
          <p:cNvPicPr>
            <a:picLocks noGrp="1" noChangeAspect="1"/>
          </p:cNvPicPr>
          <p:nvPr>
            <p:ph type="pic" sz="quarter" idx="27"/>
          </p:nvPr>
        </p:nvPicPr>
        <p:blipFill>
          <a:blip r:embed="rId3"/>
          <a:srcRect t="89" b="89"/>
          <a:stretch>
            <a:fillRect/>
          </a:stretch>
        </p:blipFill>
        <p:spPr>
          <a:xfrm>
            <a:off x="105351" y="496139"/>
            <a:ext cx="6208364" cy="6275148"/>
          </a:xfrm>
        </p:spPr>
      </p:pic>
      <p:sp>
        <p:nvSpPr>
          <p:cNvPr id="2" name="Title 1">
            <a:extLst>
              <a:ext uri="{FF2B5EF4-FFF2-40B4-BE49-F238E27FC236}">
                <a16:creationId xmlns:a16="http://schemas.microsoft.com/office/drawing/2014/main" xmlns="" id="{352D215A-7D9D-4B71-81A1-3220FCFE316C}"/>
              </a:ext>
            </a:extLst>
          </p:cNvPr>
          <p:cNvSpPr>
            <a:spLocks noGrp="1"/>
          </p:cNvSpPr>
          <p:nvPr>
            <p:ph type="title"/>
          </p:nvPr>
        </p:nvSpPr>
        <p:spPr/>
        <p:txBody>
          <a:bodyPr/>
          <a:lstStyle/>
          <a:p>
            <a:r>
              <a:rPr lang="en-US" dirty="0">
                <a:solidFill>
                  <a:schemeClr val="tx2"/>
                </a:solidFill>
              </a:rPr>
              <a:t>EMS and ISO:14001</a:t>
            </a:r>
          </a:p>
        </p:txBody>
      </p:sp>
      <p:sp>
        <p:nvSpPr>
          <p:cNvPr id="8" name="Text Placeholder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8768282" y="1369128"/>
            <a:ext cx="3331751" cy="432000"/>
          </a:xfrm>
        </p:spPr>
        <p:txBody>
          <a:bodyPr/>
          <a:lstStyle/>
          <a:p>
            <a:r>
              <a:rPr lang="en-US" sz="1400" dirty="0"/>
              <a:t>Environmental Management System</a:t>
            </a:r>
          </a:p>
        </p:txBody>
      </p:sp>
      <p:sp>
        <p:nvSpPr>
          <p:cNvPr id="78" name="Text Placeholder 12">
            <a:extLst>
              <a:ext uri="{FF2B5EF4-FFF2-40B4-BE49-F238E27FC236}">
                <a16:creationId xmlns:a16="http://schemas.microsoft.com/office/drawing/2014/main" xmlns="" id="{B9366D2C-DAC9-484E-BC91-EFDB13FDA0EE}"/>
              </a:ext>
            </a:extLst>
          </p:cNvPr>
          <p:cNvSpPr>
            <a:spLocks noGrp="1"/>
          </p:cNvSpPr>
          <p:nvPr>
            <p:ph type="body" sz="quarter" idx="21"/>
          </p:nvPr>
        </p:nvSpPr>
        <p:spPr>
          <a:xfrm>
            <a:off x="8768283" y="1694262"/>
            <a:ext cx="3002400" cy="720000"/>
          </a:xfrm>
        </p:spPr>
        <p:txBody>
          <a:bodyPr/>
          <a:lstStyle/>
          <a:p>
            <a:r>
              <a:rPr lang="en-US" dirty="0"/>
              <a:t>A formal, structured framework integrated into daily operations.</a:t>
            </a:r>
          </a:p>
        </p:txBody>
      </p:sp>
      <p:sp>
        <p:nvSpPr>
          <p:cNvPr id="9" name="Text Placeholder 8">
            <a:extLst>
              <a:ext uri="{FF2B5EF4-FFF2-40B4-BE49-F238E27FC236}">
                <a16:creationId xmlns:a16="http://schemas.microsoft.com/office/drawing/2014/main" xmlns="" id="{A6E9F776-E542-4D93-851A-A3A10F6D2A7D}"/>
              </a:ext>
            </a:extLst>
          </p:cNvPr>
          <p:cNvSpPr>
            <a:spLocks noGrp="1"/>
          </p:cNvSpPr>
          <p:nvPr>
            <p:ph type="body" sz="quarter" idx="17"/>
          </p:nvPr>
        </p:nvSpPr>
        <p:spPr/>
        <p:txBody>
          <a:bodyPr/>
          <a:lstStyle/>
          <a:p>
            <a:r>
              <a:rPr lang="en-US" dirty="0"/>
              <a:t>Framework</a:t>
            </a:r>
          </a:p>
        </p:txBody>
      </p:sp>
      <p:sp>
        <p:nvSpPr>
          <p:cNvPr id="76" name="Text Placeholder 3">
            <a:extLst>
              <a:ext uri="{FF2B5EF4-FFF2-40B4-BE49-F238E27FC236}">
                <a16:creationId xmlns:a16="http://schemas.microsoft.com/office/drawing/2014/main" xmlns="" id="{4BB1D872-AE86-6841-98FC-E66E618311AB}"/>
              </a:ext>
            </a:extLst>
          </p:cNvPr>
          <p:cNvSpPr>
            <a:spLocks noGrp="1"/>
          </p:cNvSpPr>
          <p:nvPr>
            <p:ph type="body" sz="quarter" idx="12"/>
          </p:nvPr>
        </p:nvSpPr>
        <p:spPr>
          <a:xfrm>
            <a:off x="8768283" y="3301993"/>
            <a:ext cx="3002400" cy="720000"/>
          </a:xfrm>
        </p:spPr>
        <p:txBody>
          <a:bodyPr/>
          <a:lstStyle/>
          <a:p>
            <a:r>
              <a:rPr lang="en-US" dirty="0"/>
              <a:t>A system of </a:t>
            </a:r>
            <a:r>
              <a:rPr lang="en-US" u="sng" dirty="0"/>
              <a:t>policies, procedures and operational practices </a:t>
            </a:r>
            <a:r>
              <a:rPr lang="en-US" dirty="0"/>
              <a:t>to manage and reduce environmental footprint.</a:t>
            </a:r>
          </a:p>
        </p:txBody>
      </p:sp>
      <p:sp>
        <p:nvSpPr>
          <p:cNvPr id="10" name="Text Placeholder 9">
            <a:extLst>
              <a:ext uri="{FF2B5EF4-FFF2-40B4-BE49-F238E27FC236}">
                <a16:creationId xmlns:a16="http://schemas.microsoft.com/office/drawing/2014/main" xmlns="" id="{CE222CAE-9234-4B0E-90FC-584C469313C6}"/>
              </a:ext>
            </a:extLst>
          </p:cNvPr>
          <p:cNvSpPr>
            <a:spLocks noGrp="1"/>
          </p:cNvSpPr>
          <p:nvPr>
            <p:ph type="body" sz="quarter" idx="18"/>
          </p:nvPr>
        </p:nvSpPr>
        <p:spPr/>
        <p:txBody>
          <a:bodyPr/>
          <a:lstStyle/>
          <a:p>
            <a:r>
              <a:rPr lang="en-US" dirty="0"/>
              <a:t>Integration</a:t>
            </a:r>
          </a:p>
        </p:txBody>
      </p:sp>
      <p:sp>
        <p:nvSpPr>
          <p:cNvPr id="77" name="Text Placeholder 4">
            <a:extLst>
              <a:ext uri="{FF2B5EF4-FFF2-40B4-BE49-F238E27FC236}">
                <a16:creationId xmlns:a16="http://schemas.microsoft.com/office/drawing/2014/main" xmlns="" id="{428D8FC0-4DC8-7F4A-AA1F-F12F19656FDD}"/>
              </a:ext>
            </a:extLst>
          </p:cNvPr>
          <p:cNvSpPr>
            <a:spLocks noGrp="1"/>
          </p:cNvSpPr>
          <p:nvPr>
            <p:ph type="body" sz="quarter" idx="13"/>
          </p:nvPr>
        </p:nvSpPr>
        <p:spPr>
          <a:xfrm>
            <a:off x="8768283" y="4866629"/>
            <a:ext cx="3002400" cy="720000"/>
          </a:xfrm>
        </p:spPr>
        <p:txBody>
          <a:bodyPr/>
          <a:lstStyle/>
          <a:p>
            <a:r>
              <a:rPr lang="en-US" dirty="0"/>
              <a:t>Ensures that environmental aspects are </a:t>
            </a:r>
            <a:r>
              <a:rPr lang="en-US" u="sng" dirty="0"/>
              <a:t>integrated</a:t>
            </a:r>
            <a:r>
              <a:rPr lang="en-US" dirty="0"/>
              <a:t> across scope of organization.</a:t>
            </a:r>
          </a:p>
        </p:txBody>
      </p:sp>
      <p:sp>
        <p:nvSpPr>
          <p:cNvPr id="3" name="Slide Number Placeholder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a:lstStyle/>
          <a:p>
            <a:fld id="{19B51A1E-902D-48AF-9020-955120F399B6}" type="slidenum">
              <a:rPr lang="en-US" smtClean="0"/>
              <a:pPr/>
              <a:t>18</a:t>
            </a:fld>
            <a:endParaRPr lang="en-US" dirty="0"/>
          </a:p>
        </p:txBody>
      </p:sp>
      <p:pic>
        <p:nvPicPr>
          <p:cNvPr id="19" name="Picture 18"/>
          <p:cNvPicPr>
            <a:picLocks noChangeAspect="1"/>
          </p:cNvPicPr>
          <p:nvPr/>
        </p:nvPicPr>
        <p:blipFill>
          <a:blip r:embed="rId4"/>
          <a:stretch>
            <a:fillRect/>
          </a:stretch>
        </p:blipFill>
        <p:spPr>
          <a:xfrm>
            <a:off x="7340443" y="3206956"/>
            <a:ext cx="853514" cy="853514"/>
          </a:xfrm>
          <a:prstGeom prst="rect">
            <a:avLst/>
          </a:prstGeom>
        </p:spPr>
      </p:pic>
      <p:pic>
        <p:nvPicPr>
          <p:cNvPr id="20" name="Picture 19"/>
          <p:cNvPicPr>
            <a:picLocks noChangeAspect="1"/>
          </p:cNvPicPr>
          <p:nvPr/>
        </p:nvPicPr>
        <p:blipFill>
          <a:blip r:embed="rId5"/>
          <a:stretch>
            <a:fillRect/>
          </a:stretch>
        </p:blipFill>
        <p:spPr>
          <a:xfrm>
            <a:off x="7419698" y="1709808"/>
            <a:ext cx="695004" cy="688908"/>
          </a:xfrm>
          <a:prstGeom prst="rect">
            <a:avLst/>
          </a:prstGeom>
        </p:spPr>
      </p:pic>
      <p:pic>
        <p:nvPicPr>
          <p:cNvPr id="22" name="Picture 21"/>
          <p:cNvPicPr>
            <a:picLocks noChangeAspect="1"/>
          </p:cNvPicPr>
          <p:nvPr/>
        </p:nvPicPr>
        <p:blipFill>
          <a:blip r:embed="rId6"/>
          <a:stretch>
            <a:fillRect/>
          </a:stretch>
        </p:blipFill>
        <p:spPr>
          <a:xfrm>
            <a:off x="7340443" y="4741672"/>
            <a:ext cx="853514" cy="85351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72269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5A66ED23-4FD1-4E82-A830-0FFC1B6F8070}"/>
              </a:ext>
            </a:extLst>
          </p:cNvPr>
          <p:cNvSpPr>
            <a:spLocks noGrp="1"/>
          </p:cNvSpPr>
          <p:nvPr>
            <p:ph type="title"/>
          </p:nvPr>
        </p:nvSpPr>
        <p:spPr/>
        <p:txBody>
          <a:bodyPr/>
          <a:lstStyle/>
          <a:p>
            <a:r>
              <a:rPr lang="en-US" dirty="0">
                <a:solidFill>
                  <a:schemeClr val="tx2"/>
                </a:solidFill>
              </a:rPr>
              <a:t>EMS Model</a:t>
            </a:r>
          </a:p>
        </p:txBody>
      </p:sp>
      <p:sp>
        <p:nvSpPr>
          <p:cNvPr id="24" name="Text Placeholder 23">
            <a:extLst>
              <a:ext uri="{FF2B5EF4-FFF2-40B4-BE49-F238E27FC236}">
                <a16:creationId xmlns:a16="http://schemas.microsoft.com/office/drawing/2014/main" xmlns="" id="{7DDE25BB-92A4-43F5-9121-27E4398711F7}"/>
              </a:ext>
            </a:extLst>
          </p:cNvPr>
          <p:cNvSpPr>
            <a:spLocks noGrp="1"/>
          </p:cNvSpPr>
          <p:nvPr>
            <p:ph type="body" sz="quarter" idx="26"/>
          </p:nvPr>
        </p:nvSpPr>
        <p:spPr/>
        <p:txBody>
          <a:bodyPr/>
          <a:lstStyle/>
          <a:p>
            <a:r>
              <a:rPr lang="en-US" dirty="0"/>
              <a:t>There is an opportunity for success.</a:t>
            </a:r>
          </a:p>
          <a:p>
            <a:endParaRPr lang="en-US" dirty="0"/>
          </a:p>
        </p:txBody>
      </p:sp>
      <p:pic>
        <p:nvPicPr>
          <p:cNvPr id="33" name="Picture Placeholder 32" descr="Teacher">
            <a:extLst>
              <a:ext uri="{FF2B5EF4-FFF2-40B4-BE49-F238E27FC236}">
                <a16:creationId xmlns:a16="http://schemas.microsoft.com/office/drawing/2014/main" xmlns="" id="{DDFE365F-F609-43BD-AA8F-F26828263D0D}"/>
              </a:ext>
            </a:extLst>
          </p:cNvPr>
          <p:cNvPicPr>
            <a:picLocks noGrp="1" noChangeAspect="1"/>
          </p:cNvPicPr>
          <p:nvPr>
            <p:ph type="pic" sz="quarter" idx="27"/>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p:pic>
      <p:sp>
        <p:nvSpPr>
          <p:cNvPr id="18" name="Text Placeholder 17">
            <a:extLst>
              <a:ext uri="{FF2B5EF4-FFF2-40B4-BE49-F238E27FC236}">
                <a16:creationId xmlns:a16="http://schemas.microsoft.com/office/drawing/2014/main" xmlns="" id="{EF1735BC-D84A-49D9-A1F5-98B0F92CC4E6}"/>
              </a:ext>
            </a:extLst>
          </p:cNvPr>
          <p:cNvSpPr>
            <a:spLocks noGrp="1"/>
          </p:cNvSpPr>
          <p:nvPr>
            <p:ph type="body" sz="quarter" idx="17"/>
          </p:nvPr>
        </p:nvSpPr>
        <p:spPr/>
        <p:txBody>
          <a:bodyPr/>
          <a:lstStyle/>
          <a:p>
            <a:r>
              <a:rPr lang="en-US" dirty="0"/>
              <a:t>Proactive</a:t>
            </a:r>
          </a:p>
        </p:txBody>
      </p:sp>
      <p:sp>
        <p:nvSpPr>
          <p:cNvPr id="15" name="Text Placeholder 14">
            <a:extLst>
              <a:ext uri="{FF2B5EF4-FFF2-40B4-BE49-F238E27FC236}">
                <a16:creationId xmlns:a16="http://schemas.microsoft.com/office/drawing/2014/main" xmlns="" id="{FC7A0458-F32A-49CF-9495-28592AEBA2F4}"/>
              </a:ext>
            </a:extLst>
          </p:cNvPr>
          <p:cNvSpPr>
            <a:spLocks noGrp="1"/>
          </p:cNvSpPr>
          <p:nvPr>
            <p:ph type="body" sz="quarter" idx="12"/>
          </p:nvPr>
        </p:nvSpPr>
        <p:spPr/>
        <p:txBody>
          <a:bodyPr/>
          <a:lstStyle/>
          <a:p>
            <a:r>
              <a:rPr lang="en-US" dirty="0"/>
              <a:t>Reduce risk of non-compliance and improve daily environmental practices.</a:t>
            </a:r>
          </a:p>
        </p:txBody>
      </p:sp>
      <p:pic>
        <p:nvPicPr>
          <p:cNvPr id="35" name="Picture Placeholder 34" descr="Group">
            <a:extLst>
              <a:ext uri="{FF2B5EF4-FFF2-40B4-BE49-F238E27FC236}">
                <a16:creationId xmlns:a16="http://schemas.microsoft.com/office/drawing/2014/main" xmlns="" id="{29D864EF-7534-4411-9666-4707F93191F9}"/>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p:pic>
      <p:sp>
        <p:nvSpPr>
          <p:cNvPr id="19" name="Text Placeholder 18">
            <a:extLst>
              <a:ext uri="{FF2B5EF4-FFF2-40B4-BE49-F238E27FC236}">
                <a16:creationId xmlns:a16="http://schemas.microsoft.com/office/drawing/2014/main" xmlns="" id="{015436B2-77D6-4D3F-8744-02853C3A274C}"/>
              </a:ext>
            </a:extLst>
          </p:cNvPr>
          <p:cNvSpPr>
            <a:spLocks noGrp="1"/>
          </p:cNvSpPr>
          <p:nvPr>
            <p:ph type="body" sz="quarter" idx="18"/>
          </p:nvPr>
        </p:nvSpPr>
        <p:spPr/>
        <p:txBody>
          <a:bodyPr/>
          <a:lstStyle/>
          <a:p>
            <a:r>
              <a:rPr lang="en-US" dirty="0"/>
              <a:t>Systematic</a:t>
            </a:r>
          </a:p>
        </p:txBody>
      </p:sp>
      <p:sp>
        <p:nvSpPr>
          <p:cNvPr id="16" name="Text Placeholder 15">
            <a:extLst>
              <a:ext uri="{FF2B5EF4-FFF2-40B4-BE49-F238E27FC236}">
                <a16:creationId xmlns:a16="http://schemas.microsoft.com/office/drawing/2014/main" xmlns="" id="{BFEB8D05-C4DC-4D45-A8B0-4428698040AB}"/>
              </a:ext>
            </a:extLst>
          </p:cNvPr>
          <p:cNvSpPr>
            <a:spLocks noGrp="1"/>
          </p:cNvSpPr>
          <p:nvPr>
            <p:ph type="body" sz="quarter" idx="13"/>
          </p:nvPr>
        </p:nvSpPr>
        <p:spPr/>
        <p:txBody>
          <a:bodyPr/>
          <a:lstStyle/>
          <a:p>
            <a:r>
              <a:rPr lang="en-US" dirty="0"/>
              <a:t>Address regulatory compliance in a systematic manner.</a:t>
            </a:r>
          </a:p>
        </p:txBody>
      </p:sp>
      <p:sp>
        <p:nvSpPr>
          <p:cNvPr id="20" name="Text Placeholder 19">
            <a:extLst>
              <a:ext uri="{FF2B5EF4-FFF2-40B4-BE49-F238E27FC236}">
                <a16:creationId xmlns:a16="http://schemas.microsoft.com/office/drawing/2014/main" xmlns="" id="{CC9889A9-325A-412C-9CE0-44F85B421B89}"/>
              </a:ext>
            </a:extLst>
          </p:cNvPr>
          <p:cNvSpPr>
            <a:spLocks noGrp="1"/>
          </p:cNvSpPr>
          <p:nvPr>
            <p:ph type="body" sz="quarter" idx="19"/>
          </p:nvPr>
        </p:nvSpPr>
        <p:spPr/>
        <p:txBody>
          <a:bodyPr/>
          <a:lstStyle/>
          <a:p>
            <a:r>
              <a:rPr lang="en-US" dirty="0"/>
              <a:t>Cost-Effective</a:t>
            </a:r>
          </a:p>
        </p:txBody>
      </p:sp>
      <p:sp>
        <p:nvSpPr>
          <p:cNvPr id="17" name="Text Placeholder 16">
            <a:extLst>
              <a:ext uri="{FF2B5EF4-FFF2-40B4-BE49-F238E27FC236}">
                <a16:creationId xmlns:a16="http://schemas.microsoft.com/office/drawing/2014/main" xmlns="" id="{61B02380-86E2-479F-BE93-7A7EA97E0CA4}"/>
              </a:ext>
            </a:extLst>
          </p:cNvPr>
          <p:cNvSpPr>
            <a:spLocks noGrp="1"/>
          </p:cNvSpPr>
          <p:nvPr>
            <p:ph type="body" sz="quarter" idx="14"/>
          </p:nvPr>
        </p:nvSpPr>
        <p:spPr>
          <a:noFill/>
        </p:spPr>
        <p:txBody>
          <a:bodyPr/>
          <a:lstStyle/>
          <a:p>
            <a:r>
              <a:rPr lang="en-US" dirty="0"/>
              <a:t>Prevents cost of risks and environmental incidents. Save cost by reducing energy and water usage.</a:t>
            </a:r>
          </a:p>
        </p:txBody>
      </p:sp>
      <p:sp>
        <p:nvSpPr>
          <p:cNvPr id="3" name="Slide Number Placeholder 2">
            <a:extLst>
              <a:ext uri="{FF2B5EF4-FFF2-40B4-BE49-F238E27FC236}">
                <a16:creationId xmlns:a16="http://schemas.microsoft.com/office/drawing/2014/main" xmlns="" id="{BCF05422-1112-470B-99A8-5D6041CBE945}"/>
              </a:ext>
            </a:extLst>
          </p:cNvPr>
          <p:cNvSpPr>
            <a:spLocks noGrp="1"/>
          </p:cNvSpPr>
          <p:nvPr>
            <p:ph type="sldNum" sz="quarter" idx="11"/>
          </p:nvPr>
        </p:nvSpPr>
        <p:spPr/>
        <p:txBody>
          <a:bodyPr/>
          <a:lstStyle/>
          <a:p>
            <a:fld id="{19B51A1E-902D-48AF-9020-955120F399B6}" type="slidenum">
              <a:rPr lang="en-US" smtClean="0"/>
              <a:pPr/>
              <a:t>19</a:t>
            </a:fld>
            <a:endParaRPr lang="en-US" dirty="0"/>
          </a:p>
        </p:txBody>
      </p:sp>
      <p:pic>
        <p:nvPicPr>
          <p:cNvPr id="2" name="Picture 1"/>
          <p:cNvPicPr>
            <a:picLocks noChangeAspect="1"/>
          </p:cNvPicPr>
          <p:nvPr/>
        </p:nvPicPr>
        <p:blipFill>
          <a:blip r:embed="rId7"/>
          <a:stretch>
            <a:fillRect/>
          </a:stretch>
        </p:blipFill>
        <p:spPr>
          <a:xfrm>
            <a:off x="8702426" y="2440674"/>
            <a:ext cx="695004" cy="688908"/>
          </a:xfrm>
          <a:prstGeom prst="rect">
            <a:avLst/>
          </a:prstGeom>
        </p:spPr>
      </p:pic>
      <p:sp>
        <p:nvSpPr>
          <p:cNvPr id="4" name="Rectangle 3"/>
          <p:cNvSpPr/>
          <p:nvPr/>
        </p:nvSpPr>
        <p:spPr>
          <a:xfrm>
            <a:off x="7181131" y="1349002"/>
            <a:ext cx="4175630" cy="369332"/>
          </a:xfrm>
          <a:prstGeom prst="rect">
            <a:avLst/>
          </a:prstGeom>
        </p:spPr>
        <p:txBody>
          <a:bodyPr wrap="none">
            <a:spAutoFit/>
          </a:bodyPr>
          <a:lstStyle/>
          <a:p>
            <a:r>
              <a:rPr lang="en-US" dirty="0">
                <a:solidFill>
                  <a:srgbClr val="FF0000"/>
                </a:solidFill>
              </a:rPr>
              <a:t>Involvement at various functions and levels</a:t>
            </a:r>
            <a:endParaRPr lang="en-CA" dirty="0">
              <a:solidFill>
                <a:srgbClr val="FF0000"/>
              </a:solidFill>
            </a:endParaRPr>
          </a:p>
        </p:txBody>
      </p:sp>
      <p:sp>
        <p:nvSpPr>
          <p:cNvPr id="5" name="Rectangle 4"/>
          <p:cNvSpPr/>
          <p:nvPr/>
        </p:nvSpPr>
        <p:spPr>
          <a:xfrm>
            <a:off x="1088571" y="1713951"/>
            <a:ext cx="10179651" cy="4131938"/>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6" name="Rectangle 5"/>
          <p:cNvSpPr/>
          <p:nvPr/>
        </p:nvSpPr>
        <p:spPr>
          <a:xfrm>
            <a:off x="830370" y="5845889"/>
            <a:ext cx="5496826" cy="369332"/>
          </a:xfrm>
          <a:prstGeom prst="rect">
            <a:avLst/>
          </a:prstGeom>
        </p:spPr>
        <p:txBody>
          <a:bodyPr wrap="none">
            <a:spAutoFit/>
          </a:bodyPr>
          <a:lstStyle/>
          <a:p>
            <a:r>
              <a:rPr lang="en-US" dirty="0">
                <a:solidFill>
                  <a:srgbClr val="FF0000"/>
                </a:solidFill>
              </a:rPr>
              <a:t>Incorporation of EMS into day‐to‐day business operations</a:t>
            </a:r>
            <a:endParaRPr lang="en-CA" dirty="0">
              <a:solidFill>
                <a:srgbClr val="FF0000"/>
              </a:solidFill>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21955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rial view of snowy ground and pine trees">
            <a:extLst>
              <a:ext uri="{FF2B5EF4-FFF2-40B4-BE49-F238E27FC236}">
                <a16:creationId xmlns:a16="http://schemas.microsoft.com/office/drawing/2014/main" xmlns="" id="{2DD80BD6-4966-4B27-A63C-89B71D8967E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Title 1">
            <a:extLst>
              <a:ext uri="{FF2B5EF4-FFF2-40B4-BE49-F238E27FC236}">
                <a16:creationId xmlns:a16="http://schemas.microsoft.com/office/drawing/2014/main" xmlns="" id="{9CB1D87D-E475-451A-B36C-E4A4F63609C1}"/>
              </a:ext>
            </a:extLst>
          </p:cNvPr>
          <p:cNvSpPr>
            <a:spLocks noGrp="1"/>
          </p:cNvSpPr>
          <p:nvPr>
            <p:ph type="ctrTitle"/>
          </p:nvPr>
        </p:nvSpPr>
        <p:spPr>
          <a:xfrm>
            <a:off x="84000" y="4063999"/>
            <a:ext cx="6012000" cy="863601"/>
          </a:xfrm>
        </p:spPr>
        <p:txBody>
          <a:bodyPr/>
          <a:lstStyle/>
          <a:p>
            <a:r>
              <a:rPr lang="en-US" dirty="0"/>
              <a:t>About Us</a:t>
            </a:r>
          </a:p>
        </p:txBody>
      </p:sp>
      <p:sp>
        <p:nvSpPr>
          <p:cNvPr id="3" name="Subtitle 2">
            <a:extLst>
              <a:ext uri="{FF2B5EF4-FFF2-40B4-BE49-F238E27FC236}">
                <a16:creationId xmlns:a16="http://schemas.microsoft.com/office/drawing/2014/main" xmlns="" id="{D56BE522-961D-4737-9715-127DB8A86EB2}"/>
              </a:ext>
            </a:extLst>
          </p:cNvPr>
          <p:cNvSpPr>
            <a:spLocks noGrp="1"/>
          </p:cNvSpPr>
          <p:nvPr>
            <p:ph type="subTitle" idx="1"/>
          </p:nvPr>
        </p:nvSpPr>
        <p:spPr/>
        <p:txBody>
          <a:bodyPr/>
          <a:lstStyle/>
          <a:p>
            <a:r>
              <a:rPr lang="en-CA" dirty="0"/>
              <a:t>Envirolum Consulting Inc. is a small environmental consulting boutique with a mission to assist our clients to become a sustainable leader within their industry and excel in environmental compliance. </a:t>
            </a:r>
            <a:endParaRPr lang="en-US" dirty="0"/>
          </a:p>
        </p:txBody>
      </p:sp>
      <p:sp>
        <p:nvSpPr>
          <p:cNvPr id="6" name="Content Placeholder 5">
            <a:extLst>
              <a:ext uri="{FF2B5EF4-FFF2-40B4-BE49-F238E27FC236}">
                <a16:creationId xmlns:a16="http://schemas.microsoft.com/office/drawing/2014/main" xmlns="" id="{2645A1B7-8B88-4D90-983D-BAA2E9AAFFD3}"/>
              </a:ext>
            </a:extLst>
          </p:cNvPr>
          <p:cNvSpPr>
            <a:spLocks noGrp="1"/>
          </p:cNvSpPr>
          <p:nvPr>
            <p:ph idx="15"/>
          </p:nvPr>
        </p:nvSpPr>
        <p:spPr/>
        <p:txBody>
          <a:bodyPr/>
          <a:lstStyle/>
          <a:p>
            <a:pPr marL="0" indent="0">
              <a:buNone/>
            </a:pPr>
            <a:r>
              <a:rPr lang="en-US" sz="4400" dirty="0">
                <a:solidFill>
                  <a:schemeClr val="tx2"/>
                </a:solidFill>
              </a:rPr>
              <a:t>Our Experience </a:t>
            </a:r>
          </a:p>
          <a:p>
            <a:r>
              <a:rPr lang="en-US" dirty="0"/>
              <a:t>Certified environmental auditor (CEA) and Environmental Professional (EP)</a:t>
            </a:r>
          </a:p>
          <a:p>
            <a:r>
              <a:rPr lang="en-US" dirty="0"/>
              <a:t>Over 20 years of experience in environmental compliance</a:t>
            </a:r>
          </a:p>
          <a:p>
            <a:r>
              <a:rPr lang="en-US" dirty="0"/>
              <a:t>Worked with various industries in developing an EMS</a:t>
            </a:r>
          </a:p>
          <a:p>
            <a:endParaRPr lang="en-US" dirty="0"/>
          </a:p>
        </p:txBody>
      </p:sp>
      <p:grpSp>
        <p:nvGrpSpPr>
          <p:cNvPr id="46" name="Group 45">
            <a:extLst>
              <a:ext uri="{FF2B5EF4-FFF2-40B4-BE49-F238E27FC236}">
                <a16:creationId xmlns:a16="http://schemas.microsoft.com/office/drawing/2014/main" xmlns="" id="{62DF6AE8-6133-4C1E-91DD-755705ACF0F1}"/>
              </a:ext>
              <a:ext uri="{C183D7F6-B498-43B3-948B-1728B52AA6E4}">
                <adec:decorative xmlns:adec="http://schemas.microsoft.com/office/drawing/2017/decorative" xmlns="" val="1"/>
              </a:ext>
            </a:extLst>
          </p:cNvPr>
          <p:cNvGrpSpPr/>
          <p:nvPr/>
        </p:nvGrpSpPr>
        <p:grpSpPr>
          <a:xfrm>
            <a:off x="9862160" y="831132"/>
            <a:ext cx="1850209" cy="1915995"/>
            <a:chOff x="9862160" y="831132"/>
            <a:chExt cx="1850209" cy="1915995"/>
          </a:xfrm>
        </p:grpSpPr>
        <p:sp>
          <p:nvSpPr>
            <p:cNvPr id="16" name="Freeform: Shape 15" title="triangles">
              <a:extLst>
                <a:ext uri="{FF2B5EF4-FFF2-40B4-BE49-F238E27FC236}">
                  <a16:creationId xmlns:a16="http://schemas.microsoft.com/office/drawing/2014/main" xmlns=""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title="triangles">
              <a:extLst>
                <a:ext uri="{FF2B5EF4-FFF2-40B4-BE49-F238E27FC236}">
                  <a16:creationId xmlns:a16="http://schemas.microsoft.com/office/drawing/2014/main" xmlns=""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title="triangles">
              <a:extLst>
                <a:ext uri="{FF2B5EF4-FFF2-40B4-BE49-F238E27FC236}">
                  <a16:creationId xmlns:a16="http://schemas.microsoft.com/office/drawing/2014/main" xmlns=""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title="triangles">
              <a:extLst>
                <a:ext uri="{FF2B5EF4-FFF2-40B4-BE49-F238E27FC236}">
                  <a16:creationId xmlns:a16="http://schemas.microsoft.com/office/drawing/2014/main" xmlns=""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title="triangles">
              <a:extLst>
                <a:ext uri="{FF2B5EF4-FFF2-40B4-BE49-F238E27FC236}">
                  <a16:creationId xmlns:a16="http://schemas.microsoft.com/office/drawing/2014/main" xmlns=""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title="triangles">
              <a:extLst>
                <a:ext uri="{FF2B5EF4-FFF2-40B4-BE49-F238E27FC236}">
                  <a16:creationId xmlns:a16="http://schemas.microsoft.com/office/drawing/2014/main" xmlns=""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title="triangles">
              <a:extLst>
                <a:ext uri="{FF2B5EF4-FFF2-40B4-BE49-F238E27FC236}">
                  <a16:creationId xmlns:a16="http://schemas.microsoft.com/office/drawing/2014/main" xmlns=""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title="triangles">
              <a:extLst>
                <a:ext uri="{FF2B5EF4-FFF2-40B4-BE49-F238E27FC236}">
                  <a16:creationId xmlns:a16="http://schemas.microsoft.com/office/drawing/2014/main" xmlns=""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title="triangles">
              <a:extLst>
                <a:ext uri="{FF2B5EF4-FFF2-40B4-BE49-F238E27FC236}">
                  <a16:creationId xmlns:a16="http://schemas.microsoft.com/office/drawing/2014/main" xmlns=""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title="triangles">
              <a:extLst>
                <a:ext uri="{FF2B5EF4-FFF2-40B4-BE49-F238E27FC236}">
                  <a16:creationId xmlns:a16="http://schemas.microsoft.com/office/drawing/2014/main" xmlns=""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title="triangles">
              <a:extLst>
                <a:ext uri="{FF2B5EF4-FFF2-40B4-BE49-F238E27FC236}">
                  <a16:creationId xmlns:a16="http://schemas.microsoft.com/office/drawing/2014/main" xmlns=""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title="triangles">
              <a:extLst>
                <a:ext uri="{FF2B5EF4-FFF2-40B4-BE49-F238E27FC236}">
                  <a16:creationId xmlns:a16="http://schemas.microsoft.com/office/drawing/2014/main" xmlns=""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title="triangles">
              <a:extLst>
                <a:ext uri="{FF2B5EF4-FFF2-40B4-BE49-F238E27FC236}">
                  <a16:creationId xmlns:a16="http://schemas.microsoft.com/office/drawing/2014/main" xmlns=""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title="triangles">
              <a:extLst>
                <a:ext uri="{FF2B5EF4-FFF2-40B4-BE49-F238E27FC236}">
                  <a16:creationId xmlns:a16="http://schemas.microsoft.com/office/drawing/2014/main" xmlns=""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xmlns="" id="{1DAF16E1-87DB-4920-A90B-23E1C72DDC7F}"/>
              </a:ext>
            </a:extLst>
          </p:cNvPr>
          <p:cNvSpPr>
            <a:spLocks noGrp="1"/>
          </p:cNvSpPr>
          <p:nvPr>
            <p:ph type="sldNum" sz="quarter" idx="14"/>
          </p:nvPr>
        </p:nvSpPr>
        <p:spPr/>
        <p:txBody>
          <a:bodyPr/>
          <a:lstStyle/>
          <a:p>
            <a:fld id="{19B51A1E-902D-48AF-9020-955120F399B6}" type="slidenum">
              <a:rPr lang="en-US" smtClean="0"/>
              <a:pPr/>
              <a:t>2</a:t>
            </a:fld>
            <a:endParaRPr lang="en-US" dirty="0"/>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79575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a:t>Plan-Do-Check-Act Model</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20</a:t>
            </a:fld>
            <a:endParaRPr lang="en-US" noProof="0" dirty="0"/>
          </a:p>
        </p:txBody>
      </p:sp>
      <p:sp>
        <p:nvSpPr>
          <p:cNvPr id="9" name="Text Placeholder 23">
            <a:extLst>
              <a:ext uri="{FF2B5EF4-FFF2-40B4-BE49-F238E27FC236}">
                <a16:creationId xmlns:a16="http://schemas.microsoft.com/office/drawing/2014/main" xmlns="" id="{7DDE25BB-92A4-43F5-9121-27E4398711F7}"/>
              </a:ext>
            </a:extLst>
          </p:cNvPr>
          <p:cNvSpPr txBox="1">
            <a:spLocks/>
          </p:cNvSpPr>
          <p:nvPr/>
        </p:nvSpPr>
        <p:spPr>
          <a:xfrm>
            <a:off x="431800" y="1080000"/>
            <a:ext cx="11339513" cy="27656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Context of the Organization</a:t>
            </a:r>
          </a:p>
          <a:p>
            <a:endParaRPr lang="en-US" dirty="0"/>
          </a:p>
        </p:txBody>
      </p:sp>
      <p:sp>
        <p:nvSpPr>
          <p:cNvPr id="10" name="Rounded Rectangle 9"/>
          <p:cNvSpPr/>
          <p:nvPr/>
        </p:nvSpPr>
        <p:spPr>
          <a:xfrm>
            <a:off x="2914684" y="1805591"/>
            <a:ext cx="1368389" cy="53107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Internal and External Issues</a:t>
            </a:r>
          </a:p>
        </p:txBody>
      </p:sp>
      <p:grpSp>
        <p:nvGrpSpPr>
          <p:cNvPr id="30" name="Group 29"/>
          <p:cNvGrpSpPr/>
          <p:nvPr/>
        </p:nvGrpSpPr>
        <p:grpSpPr>
          <a:xfrm>
            <a:off x="1524473" y="1293394"/>
            <a:ext cx="9154160" cy="5514791"/>
            <a:chOff x="2032000" y="1013076"/>
            <a:chExt cx="8578987" cy="5125257"/>
          </a:xfrm>
        </p:grpSpPr>
        <p:graphicFrame>
          <p:nvGraphicFramePr>
            <p:cNvPr id="3" name="Diagram 2"/>
            <p:cNvGraphicFramePr/>
            <p:nvPr>
              <p:extLst>
                <p:ext uri="{D42A27DB-BD31-4B8C-83A1-F6EECF244321}">
                  <p14:modId xmlns:p14="http://schemas.microsoft.com/office/powerpoint/2010/main" val="3583729096"/>
                </p:ext>
              </p:extLst>
            </p:nvPr>
          </p:nvGraphicFramePr>
          <p:xfrm>
            <a:off x="2032000" y="1013076"/>
            <a:ext cx="8578987" cy="5125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4973284" y="3487060"/>
              <a:ext cx="355234" cy="177287"/>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Left-Right Arrow 19"/>
            <p:cNvSpPr/>
            <p:nvPr/>
          </p:nvSpPr>
          <p:spPr>
            <a:xfrm>
              <a:off x="7410588" y="3481145"/>
              <a:ext cx="355234" cy="177287"/>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Left-Right Arrow 20"/>
            <p:cNvSpPr/>
            <p:nvPr/>
          </p:nvSpPr>
          <p:spPr>
            <a:xfrm rot="5400000">
              <a:off x="6143875" y="4666175"/>
              <a:ext cx="355234" cy="177287"/>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Left-Right Arrow 21"/>
            <p:cNvSpPr/>
            <p:nvPr/>
          </p:nvSpPr>
          <p:spPr>
            <a:xfrm rot="5400000">
              <a:off x="6143875" y="2257394"/>
              <a:ext cx="355234" cy="177287"/>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6143874" y="2674625"/>
              <a:ext cx="355235" cy="217088"/>
            </a:xfrm>
            <a:prstGeom prst="rect">
              <a:avLst/>
            </a:prstGeom>
            <a:noFill/>
          </p:spPr>
          <p:txBody>
            <a:bodyPr wrap="square" lIns="0" tIns="0" rIns="0" bIns="0" rtlCol="0">
              <a:noAutofit/>
            </a:bodyPr>
            <a:lstStyle/>
            <a:p>
              <a:pPr algn="ctr"/>
              <a:r>
                <a:rPr lang="en-CA" sz="1200" dirty="0">
                  <a:solidFill>
                    <a:schemeClr val="tx1">
                      <a:lumMod val="75000"/>
                      <a:lumOff val="25000"/>
                    </a:schemeClr>
                  </a:solidFill>
                  <a:latin typeface="+mn-lt"/>
                </a:rPr>
                <a:t>PLAN</a:t>
              </a:r>
            </a:p>
          </p:txBody>
        </p:sp>
        <p:sp>
          <p:nvSpPr>
            <p:cNvPr id="23" name="TextBox 22"/>
            <p:cNvSpPr txBox="1"/>
            <p:nvPr/>
          </p:nvSpPr>
          <p:spPr>
            <a:xfrm>
              <a:off x="7055353" y="3480625"/>
              <a:ext cx="355235" cy="217088"/>
            </a:xfrm>
            <a:prstGeom prst="rect">
              <a:avLst/>
            </a:prstGeom>
            <a:noFill/>
          </p:spPr>
          <p:txBody>
            <a:bodyPr wrap="square" lIns="0" tIns="0" rIns="0" bIns="0" rtlCol="0">
              <a:noAutofit/>
            </a:bodyPr>
            <a:lstStyle/>
            <a:p>
              <a:pPr algn="ctr"/>
              <a:r>
                <a:rPr lang="en-CA" sz="1200" dirty="0">
                  <a:solidFill>
                    <a:schemeClr val="tx1">
                      <a:lumMod val="75000"/>
                      <a:lumOff val="25000"/>
                    </a:schemeClr>
                  </a:solidFill>
                </a:rPr>
                <a:t>DO</a:t>
              </a:r>
              <a:endParaRPr lang="en-CA" sz="1200" dirty="0">
                <a:solidFill>
                  <a:schemeClr val="tx1">
                    <a:lumMod val="75000"/>
                    <a:lumOff val="25000"/>
                  </a:schemeClr>
                </a:solidFill>
                <a:latin typeface="+mn-lt"/>
              </a:endParaRPr>
            </a:p>
          </p:txBody>
        </p:sp>
        <p:sp>
          <p:nvSpPr>
            <p:cNvPr id="24" name="TextBox 23"/>
            <p:cNvSpPr txBox="1"/>
            <p:nvPr/>
          </p:nvSpPr>
          <p:spPr>
            <a:xfrm>
              <a:off x="6110798" y="4307812"/>
              <a:ext cx="421386" cy="217088"/>
            </a:xfrm>
            <a:prstGeom prst="rect">
              <a:avLst/>
            </a:prstGeom>
            <a:noFill/>
          </p:spPr>
          <p:txBody>
            <a:bodyPr wrap="square" lIns="0" tIns="0" rIns="0" bIns="0" rtlCol="0">
              <a:noAutofit/>
            </a:bodyPr>
            <a:lstStyle/>
            <a:p>
              <a:pPr algn="ctr"/>
              <a:r>
                <a:rPr lang="en-CA" sz="1200" dirty="0">
                  <a:solidFill>
                    <a:schemeClr val="tx1">
                      <a:lumMod val="75000"/>
                      <a:lumOff val="25000"/>
                    </a:schemeClr>
                  </a:solidFill>
                  <a:latin typeface="+mn-lt"/>
                </a:rPr>
                <a:t>CHECK</a:t>
              </a:r>
            </a:p>
          </p:txBody>
        </p:sp>
        <p:sp>
          <p:nvSpPr>
            <p:cNvPr id="25" name="TextBox 24"/>
            <p:cNvSpPr txBox="1"/>
            <p:nvPr/>
          </p:nvSpPr>
          <p:spPr>
            <a:xfrm>
              <a:off x="5328518" y="3467159"/>
              <a:ext cx="355235" cy="217088"/>
            </a:xfrm>
            <a:prstGeom prst="rect">
              <a:avLst/>
            </a:prstGeom>
            <a:noFill/>
          </p:spPr>
          <p:txBody>
            <a:bodyPr wrap="square" lIns="0" tIns="0" rIns="0" bIns="0" rtlCol="0">
              <a:noAutofit/>
            </a:bodyPr>
            <a:lstStyle/>
            <a:p>
              <a:pPr algn="ctr"/>
              <a:r>
                <a:rPr lang="en-CA" sz="1200" dirty="0">
                  <a:solidFill>
                    <a:schemeClr val="tx1">
                      <a:lumMod val="75000"/>
                      <a:lumOff val="25000"/>
                    </a:schemeClr>
                  </a:solidFill>
                  <a:latin typeface="+mn-lt"/>
                </a:rPr>
                <a:t>ACT</a:t>
              </a:r>
            </a:p>
          </p:txBody>
        </p:sp>
        <p:sp>
          <p:nvSpPr>
            <p:cNvPr id="26" name="Chevron 25"/>
            <p:cNvSpPr/>
            <p:nvPr/>
          </p:nvSpPr>
          <p:spPr>
            <a:xfrm rot="19372784">
              <a:off x="4928497" y="1983416"/>
              <a:ext cx="328921" cy="35523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Chevron 26"/>
            <p:cNvSpPr/>
            <p:nvPr/>
          </p:nvSpPr>
          <p:spPr>
            <a:xfrm rot="2537160">
              <a:off x="7487783" y="2028663"/>
              <a:ext cx="328921" cy="35523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Chevron 27"/>
            <p:cNvSpPr/>
            <p:nvPr/>
          </p:nvSpPr>
          <p:spPr>
            <a:xfrm rot="13952559">
              <a:off x="4759706" y="4610838"/>
              <a:ext cx="328921" cy="35523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Chevron 28"/>
            <p:cNvSpPr/>
            <p:nvPr/>
          </p:nvSpPr>
          <p:spPr>
            <a:xfrm rot="8358754">
              <a:off x="7488142" y="4756748"/>
              <a:ext cx="328921" cy="35523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31" name="Rounded Rectangle 30"/>
          <p:cNvSpPr/>
          <p:nvPr/>
        </p:nvSpPr>
        <p:spPr>
          <a:xfrm>
            <a:off x="8032248" y="1874848"/>
            <a:ext cx="2059044" cy="60623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Needs and expectations of interested parties</a:t>
            </a:r>
          </a:p>
        </p:txBody>
      </p:sp>
      <p:sp>
        <p:nvSpPr>
          <p:cNvPr id="32" name="Rounded Rectangle 31"/>
          <p:cNvSpPr/>
          <p:nvPr/>
        </p:nvSpPr>
        <p:spPr>
          <a:xfrm>
            <a:off x="8979159" y="3654375"/>
            <a:ext cx="1699474" cy="36341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Lifecycle Perspective</a:t>
            </a:r>
          </a:p>
        </p:txBody>
      </p:sp>
      <p:sp>
        <p:nvSpPr>
          <p:cNvPr id="33" name="Rounded Rectangle 32"/>
          <p:cNvSpPr/>
          <p:nvPr/>
        </p:nvSpPr>
        <p:spPr>
          <a:xfrm>
            <a:off x="8979159" y="4139804"/>
            <a:ext cx="1491574" cy="298572"/>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Communication</a:t>
            </a:r>
          </a:p>
        </p:txBody>
      </p:sp>
      <p:sp>
        <p:nvSpPr>
          <p:cNvPr id="34" name="Left Brace 33"/>
          <p:cNvSpPr/>
          <p:nvPr/>
        </p:nvSpPr>
        <p:spPr>
          <a:xfrm>
            <a:off x="8852405" y="3607024"/>
            <a:ext cx="110524" cy="8747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Rounded Rectangle 34"/>
          <p:cNvSpPr/>
          <p:nvPr/>
        </p:nvSpPr>
        <p:spPr>
          <a:xfrm>
            <a:off x="5118862" y="840148"/>
            <a:ext cx="2004852" cy="31079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Risk and opportunities</a:t>
            </a:r>
          </a:p>
        </p:txBody>
      </p:sp>
      <p:sp>
        <p:nvSpPr>
          <p:cNvPr id="36" name="Down Arrow 35"/>
          <p:cNvSpPr/>
          <p:nvPr/>
        </p:nvSpPr>
        <p:spPr>
          <a:xfrm>
            <a:off x="6012306" y="1157987"/>
            <a:ext cx="217965" cy="32508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ounded Rectangle 36"/>
          <p:cNvSpPr/>
          <p:nvPr/>
        </p:nvSpPr>
        <p:spPr>
          <a:xfrm>
            <a:off x="3726067" y="6097868"/>
            <a:ext cx="1768951" cy="529315"/>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Intended Outcomes of the EMS</a:t>
            </a: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8081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4773" y="1990573"/>
            <a:ext cx="8382000" cy="4276725"/>
          </a:xfrm>
          <a:prstGeom prst="rect">
            <a:avLst/>
          </a:prstGeom>
        </p:spPr>
      </p:pic>
      <p:sp>
        <p:nvSpPr>
          <p:cNvPr id="6" name="Title 5"/>
          <p:cNvSpPr>
            <a:spLocks noGrp="1"/>
          </p:cNvSpPr>
          <p:nvPr>
            <p:ph type="title"/>
          </p:nvPr>
        </p:nvSpPr>
        <p:spPr/>
        <p:txBody>
          <a:bodyPr/>
          <a:lstStyle/>
          <a:p>
            <a:r>
              <a:rPr lang="en-CA" dirty="0"/>
              <a:t>Overview of ISO 14001</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21</a:t>
            </a:fld>
            <a:endParaRPr lang="en-US" noProof="0" dirty="0"/>
          </a:p>
        </p:txBody>
      </p:sp>
      <p:sp>
        <p:nvSpPr>
          <p:cNvPr id="7" name="Text Placeholder 6"/>
          <p:cNvSpPr>
            <a:spLocks noGrp="1"/>
          </p:cNvSpPr>
          <p:nvPr>
            <p:ph type="body" sz="quarter" idx="26"/>
          </p:nvPr>
        </p:nvSpPr>
        <p:spPr/>
        <p:txBody>
          <a:bodyPr/>
          <a:lstStyle/>
          <a:p>
            <a:r>
              <a:rPr lang="en-CA" dirty="0"/>
              <a:t>17 Elements of ISO 14001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82088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98941645"/>
              </p:ext>
            </p:extLst>
          </p:nvPr>
        </p:nvGraphicFramePr>
        <p:xfrm>
          <a:off x="569715" y="1123406"/>
          <a:ext cx="11064569" cy="513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CA" dirty="0"/>
              <a:t>Basic Elements of ISO 14001</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22</a:t>
            </a:fld>
            <a:endParaRPr lang="en-US" noProof="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45817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66233627"/>
              </p:ext>
            </p:extLst>
          </p:nvPr>
        </p:nvGraphicFramePr>
        <p:xfrm>
          <a:off x="569715" y="1123406"/>
          <a:ext cx="11064569" cy="513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CA" dirty="0"/>
              <a:t>Basic Elements of ISO 14001</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23</a:t>
            </a:fld>
            <a:endParaRPr lang="en-US" noProof="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412665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Significant Environmental Aspects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24</a:t>
            </a:fld>
            <a:endParaRPr lang="en-US" noProof="0" dirty="0"/>
          </a:p>
        </p:txBody>
      </p:sp>
      <p:sp>
        <p:nvSpPr>
          <p:cNvPr id="6" name="Rectangle 5"/>
          <p:cNvSpPr txBox="1">
            <a:spLocks noChangeArrowheads="1"/>
          </p:cNvSpPr>
          <p:nvPr/>
        </p:nvSpPr>
        <p:spPr>
          <a:xfrm>
            <a:off x="432000" y="1356248"/>
            <a:ext cx="5121076" cy="32131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20000"/>
              </a:spcBef>
              <a:buClr>
                <a:schemeClr val="accent1"/>
              </a:buClr>
              <a:buFont typeface="Wingdings" panose="05000000000000000000" pitchFamily="2" charset="2"/>
              <a:buChar char="§"/>
            </a:pPr>
            <a:r>
              <a:rPr lang="en-CA" altLang="en-US" sz="2400" dirty="0"/>
              <a:t>Significant Aspects drive your Priorities, Objectives and Programs</a:t>
            </a:r>
          </a:p>
          <a:p>
            <a:pPr eaLnBrk="0" hangingPunct="0">
              <a:spcBef>
                <a:spcPct val="20000"/>
              </a:spcBef>
              <a:buClr>
                <a:schemeClr val="accent1"/>
              </a:buClr>
              <a:buFont typeface="Wingdings" panose="05000000000000000000" pitchFamily="2" charset="2"/>
              <a:buChar char="§"/>
            </a:pPr>
            <a:r>
              <a:rPr lang="en-CA" altLang="en-US" sz="2400" dirty="0"/>
              <a:t>All potential and actual environmental impacts are identified and associated with an aspect.</a:t>
            </a:r>
          </a:p>
          <a:p>
            <a:pPr eaLnBrk="0" hangingPunct="0">
              <a:spcBef>
                <a:spcPct val="20000"/>
              </a:spcBef>
              <a:buClr>
                <a:schemeClr val="accent1"/>
              </a:buClr>
              <a:buFont typeface="Wingdings" panose="05000000000000000000" pitchFamily="2" charset="2"/>
              <a:buChar char="§"/>
            </a:pPr>
            <a:r>
              <a:rPr lang="en-CA" altLang="en-US" sz="2400" dirty="0"/>
              <a:t>The aspects are ranked for their significance.</a:t>
            </a:r>
          </a:p>
          <a:p>
            <a:pPr eaLnBrk="0" hangingPunct="0">
              <a:spcBef>
                <a:spcPct val="20000"/>
              </a:spcBef>
              <a:buClr>
                <a:schemeClr val="accent1"/>
              </a:buClr>
              <a:buFont typeface="Wingdings" panose="05000000000000000000" pitchFamily="2" charset="2"/>
              <a:buChar char="§"/>
            </a:pPr>
            <a:r>
              <a:rPr lang="en-CA" altLang="en-US" sz="2400" dirty="0"/>
              <a:t>It is important to identify Significant Aspects and plan to address them first.</a:t>
            </a:r>
          </a:p>
        </p:txBody>
      </p:sp>
      <p:pic>
        <p:nvPicPr>
          <p:cNvPr id="8" name="Picture 7"/>
          <p:cNvPicPr>
            <a:picLocks noChangeAspect="1"/>
          </p:cNvPicPr>
          <p:nvPr/>
        </p:nvPicPr>
        <p:blipFill>
          <a:blip r:embed="rId2"/>
          <a:stretch>
            <a:fillRect/>
          </a:stretch>
        </p:blipFill>
        <p:spPr>
          <a:xfrm>
            <a:off x="6102000" y="1171575"/>
            <a:ext cx="5044638" cy="498361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51502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Risk-based Thinking</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25</a:t>
            </a:fld>
            <a:endParaRPr lang="en-US" noProof="0" dirty="0"/>
          </a:p>
        </p:txBody>
      </p:sp>
      <p:sp>
        <p:nvSpPr>
          <p:cNvPr id="6" name="Text Placeholder 23">
            <a:extLst>
              <a:ext uri="{FF2B5EF4-FFF2-40B4-BE49-F238E27FC236}">
                <a16:creationId xmlns:a16="http://schemas.microsoft.com/office/drawing/2014/main" xmlns="" id="{7DDE25BB-92A4-43F5-9121-27E4398711F7}"/>
              </a:ext>
            </a:extLst>
          </p:cNvPr>
          <p:cNvSpPr txBox="1">
            <a:spLocks/>
          </p:cNvSpPr>
          <p:nvPr/>
        </p:nvSpPr>
        <p:spPr>
          <a:xfrm>
            <a:off x="431800" y="1080000"/>
            <a:ext cx="11339513" cy="27656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 informal risk management system aimed at improvement.</a:t>
            </a:r>
          </a:p>
          <a:p>
            <a:endParaRPr lang="en-US" dirty="0"/>
          </a:p>
        </p:txBody>
      </p:sp>
      <p:pic>
        <p:nvPicPr>
          <p:cNvPr id="1026" name="Picture 2" descr="riskbased testin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1" y="1572561"/>
            <a:ext cx="10668000" cy="4049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47277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EMS Objectives &amp; Programs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26</a:t>
            </a:fld>
            <a:endParaRPr lang="en-US" noProof="0" dirty="0"/>
          </a:p>
        </p:txBody>
      </p:sp>
      <p:sp>
        <p:nvSpPr>
          <p:cNvPr id="5" name="Rectangle 5"/>
          <p:cNvSpPr txBox="1">
            <a:spLocks noGrp="1" noChangeArrowheads="1"/>
          </p:cNvSpPr>
          <p:nvPr>
            <p:ph idx="1"/>
          </p:nvPr>
        </p:nvSpPr>
        <p:spPr>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spcBef>
                <a:spcPct val="20000"/>
              </a:spcBef>
              <a:buClr>
                <a:schemeClr val="accent1"/>
              </a:buClr>
              <a:buNone/>
            </a:pPr>
            <a:r>
              <a:rPr lang="en-CA" altLang="en-US" sz="2400" dirty="0"/>
              <a:t>Environmental Objectives </a:t>
            </a:r>
          </a:p>
          <a:p>
            <a:pPr eaLnBrk="0" hangingPunct="0">
              <a:spcBef>
                <a:spcPct val="20000"/>
              </a:spcBef>
              <a:buClr>
                <a:schemeClr val="accent1"/>
              </a:buClr>
              <a:buFont typeface="Wingdings" panose="05000000000000000000" pitchFamily="2" charset="2"/>
              <a:buChar char="§"/>
            </a:pPr>
            <a:r>
              <a:rPr lang="en-CA" altLang="en-US" sz="2400" dirty="0"/>
              <a:t>goals based on meeting compliance obligations and reducing negative impacts to the environment.</a:t>
            </a:r>
          </a:p>
          <a:p>
            <a:pPr eaLnBrk="0" hangingPunct="0">
              <a:spcBef>
                <a:spcPct val="20000"/>
              </a:spcBef>
              <a:buClr>
                <a:schemeClr val="accent1"/>
              </a:buClr>
              <a:buFont typeface="Wingdings" panose="05000000000000000000" pitchFamily="2" charset="2"/>
              <a:buChar char="§"/>
            </a:pPr>
            <a:r>
              <a:rPr lang="en-CA" altLang="en-US" sz="2400" dirty="0"/>
              <a:t>Measureable and achievable </a:t>
            </a:r>
          </a:p>
          <a:p>
            <a:pPr marL="0" indent="0" eaLnBrk="0" hangingPunct="0">
              <a:spcBef>
                <a:spcPct val="20000"/>
              </a:spcBef>
              <a:buClr>
                <a:schemeClr val="accent1"/>
              </a:buClr>
              <a:buNone/>
            </a:pPr>
            <a:endParaRPr lang="en-CA" altLang="en-US" sz="2400" dirty="0"/>
          </a:p>
          <a:p>
            <a:pPr marL="0" indent="0" eaLnBrk="0" hangingPunct="0">
              <a:spcBef>
                <a:spcPct val="20000"/>
              </a:spcBef>
              <a:buClr>
                <a:schemeClr val="accent1"/>
              </a:buClr>
              <a:buNone/>
            </a:pPr>
            <a:r>
              <a:rPr lang="en-CA" altLang="en-US" sz="2400" dirty="0"/>
              <a:t>Environmental Programs</a:t>
            </a:r>
          </a:p>
          <a:p>
            <a:pPr eaLnBrk="0" hangingPunct="0">
              <a:spcBef>
                <a:spcPct val="20000"/>
              </a:spcBef>
              <a:buClr>
                <a:schemeClr val="accent1"/>
              </a:buClr>
              <a:buFont typeface="Wingdings" panose="05000000000000000000" pitchFamily="2" charset="2"/>
              <a:buChar char="§"/>
            </a:pPr>
            <a:r>
              <a:rPr lang="en-CA" altLang="en-US" sz="2400" dirty="0"/>
              <a:t>Established for achieving objectives.</a:t>
            </a:r>
          </a:p>
          <a:p>
            <a:pPr eaLnBrk="0" hangingPunct="0">
              <a:spcBef>
                <a:spcPct val="20000"/>
              </a:spcBef>
              <a:buClr>
                <a:schemeClr val="accent1"/>
              </a:buClr>
              <a:buFont typeface="Wingdings" panose="05000000000000000000" pitchFamily="2" charset="2"/>
              <a:buChar char="§"/>
            </a:pPr>
            <a:r>
              <a:rPr lang="en-CA" altLang="en-US" sz="2400" dirty="0"/>
              <a:t>Action Plans to identify how objectives will be achieved.</a:t>
            </a:r>
          </a:p>
          <a:p>
            <a:pPr lvl="1" eaLnBrk="0" hangingPunct="0">
              <a:spcBef>
                <a:spcPct val="20000"/>
              </a:spcBef>
              <a:buClr>
                <a:schemeClr val="accent1"/>
              </a:buClr>
              <a:buFont typeface="Wingdings" panose="05000000000000000000" pitchFamily="2" charset="2"/>
              <a:buChar char="§"/>
            </a:pPr>
            <a:r>
              <a:rPr lang="en-CA" altLang="en-US" sz="2200" dirty="0"/>
              <a:t>Reduce impact of significant aspects</a:t>
            </a:r>
          </a:p>
          <a:p>
            <a:pPr lvl="1" eaLnBrk="0" hangingPunct="0">
              <a:spcBef>
                <a:spcPct val="20000"/>
              </a:spcBef>
              <a:buClr>
                <a:schemeClr val="accent1"/>
              </a:buClr>
              <a:buFont typeface="Wingdings" panose="05000000000000000000" pitchFamily="2" charset="2"/>
              <a:buChar char="§"/>
            </a:pPr>
            <a:r>
              <a:rPr lang="en-CA" altLang="en-US" sz="2200" dirty="0"/>
              <a:t>Address compliance to regulations</a:t>
            </a:r>
          </a:p>
          <a:p>
            <a:pPr lvl="1" eaLnBrk="0" hangingPunct="0">
              <a:spcBef>
                <a:spcPct val="20000"/>
              </a:spcBef>
              <a:buClr>
                <a:schemeClr val="accent1"/>
              </a:buClr>
              <a:buFont typeface="Wingdings" panose="05000000000000000000" pitchFamily="2" charset="2"/>
              <a:buChar char="§"/>
            </a:pPr>
            <a:r>
              <a:rPr lang="en-CA" altLang="en-US" sz="2200" dirty="0"/>
              <a:t>Improve objectives results</a:t>
            </a:r>
          </a:p>
          <a:p>
            <a:pPr eaLnBrk="0" hangingPunct="0">
              <a:spcBef>
                <a:spcPct val="20000"/>
              </a:spcBef>
              <a:buClr>
                <a:schemeClr val="accent1"/>
              </a:buClr>
              <a:buFont typeface="Wingdings" panose="05000000000000000000" pitchFamily="2" charset="2"/>
              <a:buChar char="§"/>
            </a:pPr>
            <a:r>
              <a:rPr lang="en-CA" altLang="en-US" sz="2400" dirty="0"/>
              <a:t>Outlines who, what, when, how, where</a:t>
            </a:r>
          </a:p>
          <a:p>
            <a:pPr eaLnBrk="0" hangingPunct="0">
              <a:spcBef>
                <a:spcPct val="20000"/>
              </a:spcBef>
              <a:buClr>
                <a:schemeClr val="accent1"/>
              </a:buClr>
              <a:buFont typeface="Wingdings" panose="05000000000000000000" pitchFamily="2" charset="2"/>
              <a:buChar char="§"/>
            </a:pPr>
            <a:endParaRPr lang="en-CA" alt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42602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a:t>PART 1: Train the Trainer</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4850297" y="4166110"/>
            <a:ext cx="7254989" cy="1818422"/>
          </a:xfrm>
        </p:spPr>
        <p:txBody>
          <a:bodyPr/>
          <a:lstStyle/>
          <a:p>
            <a:pPr marL="266700" lvl="1" algn="r"/>
            <a:r>
              <a:rPr lang="en-US" altLang="en-US" sz="1800" dirty="0">
                <a:solidFill>
                  <a:prstClr val="black">
                    <a:lumMod val="75000"/>
                    <a:lumOff val="25000"/>
                  </a:prstClr>
                </a:solidFill>
                <a:latin typeface="Arial" panose="020B0604020202020204" pitchFamily="34" charset="0"/>
              </a:rPr>
              <a:t>3. Benefits</a:t>
            </a:r>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27</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p:nvPicPr>
        <p:blipFill>
          <a:blip r:embed="rId3"/>
          <a:stretch>
            <a:fillRect/>
          </a:stretch>
        </p:blipFill>
        <p:spPr>
          <a:xfrm>
            <a:off x="89754" y="80088"/>
            <a:ext cx="4760543" cy="62875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79790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Benefits of Implementing an EMS</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28</a:t>
            </a:fld>
            <a:endParaRPr lang="en-US" noProof="0" dirty="0"/>
          </a:p>
        </p:txBody>
      </p:sp>
      <p:sp>
        <p:nvSpPr>
          <p:cNvPr id="10" name="Rectangle 3"/>
          <p:cNvSpPr txBox="1">
            <a:spLocks noChangeArrowheads="1"/>
          </p:cNvSpPr>
          <p:nvPr/>
        </p:nvSpPr>
        <p:spPr>
          <a:xfrm>
            <a:off x="0" y="1468663"/>
            <a:ext cx="5845569" cy="305488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1"/>
              </a:buClr>
              <a:buFont typeface="Wingdings" panose="05000000000000000000" pitchFamily="2" charset="2"/>
              <a:buChar char="§"/>
            </a:pPr>
            <a:r>
              <a:rPr lang="en-CA" altLang="en-US" sz="2000" dirty="0"/>
              <a:t>Enables identification of goals &amp; ensure continual improvement </a:t>
            </a:r>
          </a:p>
          <a:p>
            <a:pPr lvl="2">
              <a:buClr>
                <a:schemeClr val="accent1"/>
              </a:buClr>
              <a:buFont typeface="Wingdings" panose="05000000000000000000" pitchFamily="2" charset="2"/>
              <a:buChar char="§"/>
            </a:pPr>
            <a:r>
              <a:rPr lang="en-CA" altLang="en-US" sz="2000" dirty="0"/>
              <a:t>Improvements in overall environmental performance and compliance</a:t>
            </a:r>
          </a:p>
          <a:p>
            <a:pPr lvl="2">
              <a:buClr>
                <a:schemeClr val="accent1"/>
              </a:buClr>
              <a:buFont typeface="Wingdings" panose="05000000000000000000" pitchFamily="2" charset="2"/>
              <a:buChar char="§"/>
            </a:pPr>
            <a:r>
              <a:rPr lang="en-CA" altLang="en-US" sz="2000" dirty="0"/>
              <a:t>Reduce environmental impacts in day-to-day operations </a:t>
            </a:r>
          </a:p>
          <a:p>
            <a:pPr lvl="2">
              <a:buClr>
                <a:schemeClr val="accent1"/>
              </a:buClr>
              <a:buFont typeface="Wingdings" panose="05000000000000000000" pitchFamily="2" charset="2"/>
              <a:buChar char="§"/>
            </a:pPr>
            <a:r>
              <a:rPr lang="en-CA" altLang="en-US" sz="2000" dirty="0"/>
              <a:t>Proactive management can result in cost savings </a:t>
            </a:r>
          </a:p>
          <a:p>
            <a:pPr lvl="2">
              <a:buClr>
                <a:schemeClr val="accent1"/>
              </a:buClr>
              <a:buFont typeface="Wingdings" panose="05000000000000000000" pitchFamily="2" charset="2"/>
              <a:buChar char="§"/>
            </a:pPr>
            <a:r>
              <a:rPr lang="en-CA" altLang="en-US" sz="2000" dirty="0"/>
              <a:t>Promotes a cleaner and safer work environment</a:t>
            </a:r>
          </a:p>
          <a:p>
            <a:pPr lvl="2">
              <a:buClr>
                <a:schemeClr val="accent1"/>
              </a:buClr>
              <a:buFont typeface="Wingdings" panose="05000000000000000000" pitchFamily="2" charset="2"/>
              <a:buChar char="§"/>
            </a:pPr>
            <a:r>
              <a:rPr lang="en-CA" altLang="en-US" sz="2000" dirty="0"/>
              <a:t>Ensures funds and manpower are focused on highest risk priorities </a:t>
            </a:r>
          </a:p>
          <a:p>
            <a:pPr lvl="2">
              <a:buClr>
                <a:schemeClr val="accent1"/>
              </a:buClr>
              <a:buFont typeface="Wingdings" panose="05000000000000000000" pitchFamily="2" charset="2"/>
              <a:buChar char="§"/>
            </a:pPr>
            <a:r>
              <a:rPr lang="en-CA" altLang="en-US" sz="2000" dirty="0"/>
              <a:t>Provides consistency during personnel turnover </a:t>
            </a:r>
          </a:p>
          <a:p>
            <a:pPr lvl="4">
              <a:buClr>
                <a:schemeClr val="accent1"/>
              </a:buClr>
              <a:buFont typeface="Wingdings" panose="05000000000000000000" pitchFamily="2" charset="2"/>
              <a:buNone/>
            </a:pPr>
            <a:r>
              <a:rPr lang="en-US" altLang="en-US" sz="2800" dirty="0"/>
              <a:t>	</a:t>
            </a:r>
          </a:p>
          <a:p>
            <a:pPr lvl="2">
              <a:buClr>
                <a:schemeClr val="accent1"/>
              </a:buClr>
              <a:buFont typeface="Wingdings" panose="05000000000000000000" pitchFamily="2" charset="2"/>
              <a:buChar char="§"/>
            </a:pPr>
            <a:endParaRPr lang="en-US" altLang="en-US" sz="2000" dirty="0"/>
          </a:p>
        </p:txBody>
      </p:sp>
      <p:pic>
        <p:nvPicPr>
          <p:cNvPr id="3" name="Picture 2"/>
          <p:cNvPicPr>
            <a:picLocks noChangeAspect="1"/>
          </p:cNvPicPr>
          <p:nvPr/>
        </p:nvPicPr>
        <p:blipFill>
          <a:blip r:embed="rId3"/>
          <a:stretch>
            <a:fillRect/>
          </a:stretch>
        </p:blipFill>
        <p:spPr>
          <a:xfrm>
            <a:off x="5558792" y="1866901"/>
            <a:ext cx="5605857" cy="33720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2352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Benefits of ISO 14001 Certification</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29</a:t>
            </a:fld>
            <a:endParaRPr lang="en-US" noProof="0" dirty="0"/>
          </a:p>
        </p:txBody>
      </p:sp>
      <p:sp>
        <p:nvSpPr>
          <p:cNvPr id="10" name="Rectangle 3"/>
          <p:cNvSpPr txBox="1">
            <a:spLocks noChangeArrowheads="1"/>
          </p:cNvSpPr>
          <p:nvPr/>
        </p:nvSpPr>
        <p:spPr>
          <a:xfrm>
            <a:off x="124489" y="1338034"/>
            <a:ext cx="11647511" cy="30718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1"/>
              </a:buClr>
              <a:buFont typeface="Wingdings" panose="05000000000000000000" pitchFamily="2" charset="2"/>
              <a:buChar char="§"/>
            </a:pPr>
            <a:r>
              <a:rPr lang="en-CA" altLang="en-US" sz="2000" dirty="0"/>
              <a:t>Enhances public relations with external stakeholders </a:t>
            </a:r>
          </a:p>
          <a:p>
            <a:pPr lvl="2">
              <a:buClr>
                <a:schemeClr val="accent1"/>
              </a:buClr>
              <a:buFont typeface="Wingdings" panose="05000000000000000000" pitchFamily="2" charset="2"/>
              <a:buChar char="§"/>
            </a:pPr>
            <a:r>
              <a:rPr lang="en-CA" altLang="en-US" sz="2000" dirty="0"/>
              <a:t>Competitive advantage – improved cost control, organizational effectiveness and image of organization</a:t>
            </a:r>
          </a:p>
          <a:p>
            <a:pPr lvl="2">
              <a:buClr>
                <a:schemeClr val="accent1"/>
              </a:buClr>
              <a:buFont typeface="Wingdings" panose="05000000000000000000" pitchFamily="2" charset="2"/>
              <a:buChar char="§"/>
            </a:pPr>
            <a:r>
              <a:rPr lang="en-CA" altLang="en-US" sz="2000" dirty="0"/>
              <a:t>Improve employee involvement and motivation</a:t>
            </a:r>
          </a:p>
          <a:p>
            <a:pPr lvl="2">
              <a:buClr>
                <a:schemeClr val="accent1"/>
              </a:buClr>
              <a:buFont typeface="Wingdings" panose="05000000000000000000" pitchFamily="2" charset="2"/>
              <a:buChar char="§"/>
            </a:pPr>
            <a:r>
              <a:rPr lang="en-CA" altLang="en-US" sz="2000" dirty="0"/>
              <a:t>Meet United Nations’ Sustainable Development Goals (SDGs)</a:t>
            </a:r>
          </a:p>
          <a:p>
            <a:pPr lvl="2">
              <a:buClr>
                <a:schemeClr val="accent1"/>
              </a:buClr>
              <a:buFont typeface="Wingdings" panose="05000000000000000000" pitchFamily="2" charset="2"/>
              <a:buChar char="§"/>
            </a:pPr>
            <a:r>
              <a:rPr lang="en-CA" altLang="en-US" sz="2000" dirty="0"/>
              <a:t>ISO 14001 conformance &amp; certification = credibility</a:t>
            </a:r>
          </a:p>
          <a:p>
            <a:pPr lvl="4">
              <a:buClr>
                <a:schemeClr val="accent1"/>
              </a:buClr>
              <a:buFont typeface="Wingdings" panose="05000000000000000000" pitchFamily="2" charset="2"/>
              <a:buNone/>
            </a:pPr>
            <a:r>
              <a:rPr lang="en-US" altLang="en-US" sz="2800" dirty="0"/>
              <a:t>	</a:t>
            </a:r>
          </a:p>
          <a:p>
            <a:pPr lvl="2">
              <a:buClr>
                <a:schemeClr val="accent1"/>
              </a:buClr>
              <a:buFont typeface="Wingdings" panose="05000000000000000000" pitchFamily="2" charset="2"/>
              <a:buChar char="§"/>
            </a:pPr>
            <a:endParaRPr lang="en-US" alt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16609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en-US" altLang="en-US" sz="2400" dirty="0">
                <a:latin typeface="Arial" panose="020B0604020202020204" pitchFamily="34" charset="0"/>
              </a:rPr>
              <a:t>The objectives of this training are for LDI Management staff to:</a:t>
            </a:r>
          </a:p>
          <a:p>
            <a:pPr marL="0" indent="0">
              <a:buNone/>
            </a:pPr>
            <a:endParaRPr lang="en-US" altLang="en-US" sz="1050" dirty="0">
              <a:latin typeface="Arial" panose="020B0604020202020204" pitchFamily="34" charset="0"/>
            </a:endParaRPr>
          </a:p>
          <a:p>
            <a:pPr lvl="1">
              <a:buFont typeface="Wingdings" panose="05000000000000000000" pitchFamily="2" charset="2"/>
              <a:buAutoNum type="arabicPeriod"/>
            </a:pPr>
            <a:r>
              <a:rPr lang="en-US" altLang="en-US" sz="1800" dirty="0">
                <a:latin typeface="Arial" panose="020B0604020202020204" pitchFamily="34" charset="0"/>
              </a:rPr>
              <a:t>Gain a general understanding of environmental management systems (EMS)</a:t>
            </a:r>
          </a:p>
          <a:p>
            <a:pPr lvl="1">
              <a:buFont typeface="Wingdings" panose="05000000000000000000" pitchFamily="2" charset="2"/>
              <a:buAutoNum type="arabicPeriod"/>
            </a:pPr>
            <a:r>
              <a:rPr lang="en-US" altLang="en-US" sz="1800" dirty="0">
                <a:latin typeface="Arial" panose="020B0604020202020204" pitchFamily="34" charset="0"/>
              </a:rPr>
              <a:t>Understand the basic elements of ISO 14001:2015</a:t>
            </a:r>
          </a:p>
          <a:p>
            <a:pPr lvl="1">
              <a:buFont typeface="Wingdings" panose="05000000000000000000" pitchFamily="2" charset="2"/>
              <a:buAutoNum type="arabicPeriod"/>
            </a:pPr>
            <a:r>
              <a:rPr lang="en-US" altLang="en-US" sz="1800" dirty="0">
                <a:latin typeface="Arial" panose="020B0604020202020204" pitchFamily="34" charset="0"/>
              </a:rPr>
              <a:t>Be trained to execute General EMS Awareness Training</a:t>
            </a:r>
          </a:p>
          <a:p>
            <a:pPr marL="0" indent="0">
              <a:buNone/>
            </a:pPr>
            <a:endParaRPr lang="en-CA" dirty="0"/>
          </a:p>
          <a:p>
            <a:pPr marL="0" indent="0">
              <a:buNone/>
            </a:pPr>
            <a:r>
              <a:rPr lang="en-US" altLang="en-US" sz="2400" dirty="0">
                <a:latin typeface="Arial" panose="020B0604020202020204" pitchFamily="34" charset="0"/>
              </a:rPr>
              <a:t>The objectives of general EMS Awareness Training for LDI Staff is to:</a:t>
            </a:r>
          </a:p>
          <a:p>
            <a:pPr lvl="1">
              <a:buFont typeface="Wingdings" panose="05000000000000000000" pitchFamily="2" charset="2"/>
              <a:buAutoNum type="arabicPeriod"/>
            </a:pPr>
            <a:r>
              <a:rPr lang="en-US" altLang="en-US" sz="1800" dirty="0">
                <a:latin typeface="Arial" panose="020B0604020202020204" pitchFamily="34" charset="0"/>
              </a:rPr>
              <a:t>Gain a general understanding of environmental Managements systems (EMS)</a:t>
            </a:r>
          </a:p>
          <a:p>
            <a:pPr lvl="1">
              <a:buFont typeface="Wingdings" panose="05000000000000000000" pitchFamily="2" charset="2"/>
              <a:buAutoNum type="arabicPeriod"/>
            </a:pPr>
            <a:r>
              <a:rPr lang="en-US" altLang="en-US" sz="1800" dirty="0">
                <a:latin typeface="Arial" panose="020B0604020202020204" pitchFamily="34" charset="0"/>
              </a:rPr>
              <a:t>Understand how to identify environmental aspects and impacts</a:t>
            </a:r>
          </a:p>
          <a:p>
            <a:pPr lvl="1">
              <a:buFont typeface="Wingdings" panose="05000000000000000000" pitchFamily="2" charset="2"/>
              <a:buAutoNum type="arabicPeriod"/>
            </a:pPr>
            <a:r>
              <a:rPr lang="en-US" altLang="en-US" sz="1800" dirty="0">
                <a:latin typeface="Arial" panose="020B0604020202020204" pitchFamily="34" charset="0"/>
              </a:rPr>
              <a:t>Describe EMS responsibilities and how it applies to an LDI worker’s day-to day activities.</a:t>
            </a:r>
          </a:p>
          <a:p>
            <a:pPr marL="0" indent="0">
              <a:buNone/>
            </a:pPr>
            <a:endParaRPr lang="en-CA" dirty="0"/>
          </a:p>
        </p:txBody>
      </p:sp>
      <p:sp>
        <p:nvSpPr>
          <p:cNvPr id="2" name="Title 1"/>
          <p:cNvSpPr>
            <a:spLocks noGrp="1"/>
          </p:cNvSpPr>
          <p:nvPr>
            <p:ph type="title"/>
          </p:nvPr>
        </p:nvSpPr>
        <p:spPr/>
        <p:txBody>
          <a:bodyPr/>
          <a:lstStyle/>
          <a:p>
            <a:r>
              <a:rPr lang="en-CA" dirty="0">
                <a:solidFill>
                  <a:schemeClr val="tx2"/>
                </a:solidFill>
              </a:rPr>
              <a:t>Introduction</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3</a:t>
            </a:fld>
            <a:endParaRPr lang="en-US" noProof="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79609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a:t>PART 1: Train the Trainer</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4850297" y="4166110"/>
            <a:ext cx="7254989" cy="1818422"/>
          </a:xfrm>
        </p:spPr>
        <p:txBody>
          <a:bodyPr/>
          <a:lstStyle/>
          <a:p>
            <a:pPr marL="266700" lvl="1" algn="r"/>
            <a:r>
              <a:rPr lang="en-US" altLang="en-US" sz="1800" dirty="0">
                <a:solidFill>
                  <a:prstClr val="black">
                    <a:lumMod val="75000"/>
                    <a:lumOff val="25000"/>
                  </a:prstClr>
                </a:solidFill>
                <a:latin typeface="Arial" panose="020B0604020202020204" pitchFamily="34" charset="0"/>
              </a:rPr>
              <a:t>4. Keys to Success</a:t>
            </a:r>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30</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p:nvPicPr>
        <p:blipFill>
          <a:blip r:embed="rId3"/>
          <a:stretch>
            <a:fillRect/>
          </a:stretch>
        </p:blipFill>
        <p:spPr>
          <a:xfrm>
            <a:off x="89754" y="80088"/>
            <a:ext cx="4760543" cy="62875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802165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Keys to a Successful EMS</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31</a:t>
            </a:fld>
            <a:endParaRPr lang="en-US" noProof="0" dirty="0"/>
          </a:p>
        </p:txBody>
      </p:sp>
      <p:sp>
        <p:nvSpPr>
          <p:cNvPr id="8" name="Text Placeholder 7"/>
          <p:cNvSpPr>
            <a:spLocks noGrp="1"/>
          </p:cNvSpPr>
          <p:nvPr>
            <p:ph type="body" sz="quarter" idx="26"/>
          </p:nvPr>
        </p:nvSpPr>
        <p:spPr>
          <a:xfrm>
            <a:off x="372856" y="1218280"/>
            <a:ext cx="11339513" cy="276561"/>
          </a:xfrm>
        </p:spPr>
        <p:txBody>
          <a:bodyPr/>
          <a:lstStyle/>
          <a:p>
            <a:r>
              <a:rPr lang="en-CA" sz="2400" b="1" dirty="0">
                <a:solidFill>
                  <a:schemeClr val="accent3"/>
                </a:solidFill>
              </a:rPr>
              <a:t>A Successful EMS Starts with You!</a:t>
            </a:r>
          </a:p>
        </p:txBody>
      </p:sp>
      <p:graphicFrame>
        <p:nvGraphicFramePr>
          <p:cNvPr id="9" name="Diagram 8"/>
          <p:cNvGraphicFramePr/>
          <p:nvPr>
            <p:extLst>
              <p:ext uri="{D42A27DB-BD31-4B8C-83A1-F6EECF244321}">
                <p14:modId xmlns:p14="http://schemas.microsoft.com/office/powerpoint/2010/main" val="1750066961"/>
              </p:ext>
            </p:extLst>
          </p:nvPr>
        </p:nvGraphicFramePr>
        <p:xfrm>
          <a:off x="2091258" y="1356561"/>
          <a:ext cx="8881542" cy="6314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664889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a:t>PART 2: Staff training</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4850297" y="4166110"/>
            <a:ext cx="7254989" cy="1818422"/>
          </a:xfrm>
        </p:spPr>
        <p:txBody>
          <a:bodyPr/>
          <a:lstStyle/>
          <a:p>
            <a:pPr marL="266700" lvl="1" algn="r"/>
            <a:r>
              <a:rPr lang="en-US" altLang="en-US" sz="1800" dirty="0">
                <a:solidFill>
                  <a:prstClr val="black">
                    <a:lumMod val="75000"/>
                    <a:lumOff val="25000"/>
                  </a:prstClr>
                </a:solidFill>
                <a:latin typeface="Arial" panose="020B0604020202020204" pitchFamily="34" charset="0"/>
              </a:rPr>
              <a:t>EMS Awareness</a:t>
            </a:r>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32</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p:nvPicPr>
        <p:blipFill>
          <a:blip r:embed="rId3"/>
          <a:stretch>
            <a:fillRect/>
          </a:stretch>
        </p:blipFill>
        <p:spPr>
          <a:xfrm>
            <a:off x="89754" y="80088"/>
            <a:ext cx="4760543" cy="62875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05780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en-US" altLang="en-US" sz="2400" dirty="0">
                <a:latin typeface="Arial" panose="020B0604020202020204" pitchFamily="34" charset="0"/>
              </a:rPr>
              <a:t>General EMS Awareness Training</a:t>
            </a:r>
          </a:p>
          <a:p>
            <a:pPr marL="0" indent="0">
              <a:buNone/>
            </a:pPr>
            <a:endParaRPr lang="en-US" altLang="en-US" sz="1050" dirty="0">
              <a:latin typeface="Arial" panose="020B0604020202020204" pitchFamily="34" charset="0"/>
            </a:endParaRPr>
          </a:p>
          <a:p>
            <a:pPr lvl="1">
              <a:buFont typeface="Wingdings" panose="05000000000000000000" pitchFamily="2" charset="2"/>
              <a:buAutoNum type="arabicPeriod"/>
            </a:pPr>
            <a:r>
              <a:rPr lang="en-US" altLang="en-US" sz="1800" dirty="0">
                <a:latin typeface="Arial" panose="020B0604020202020204" pitchFamily="34" charset="0"/>
              </a:rPr>
              <a:t>What is ISO 14001?</a:t>
            </a:r>
          </a:p>
          <a:p>
            <a:pPr lvl="1">
              <a:buFont typeface="Wingdings" panose="05000000000000000000" pitchFamily="2" charset="2"/>
              <a:buAutoNum type="arabicPeriod"/>
            </a:pPr>
            <a:r>
              <a:rPr lang="en-US" altLang="en-US" sz="1800" dirty="0">
                <a:latin typeface="Arial" panose="020B0604020202020204" pitchFamily="34" charset="0"/>
              </a:rPr>
              <a:t>Benefits of ISO 14001</a:t>
            </a:r>
          </a:p>
          <a:p>
            <a:pPr lvl="1">
              <a:buFont typeface="Wingdings" panose="05000000000000000000" pitchFamily="2" charset="2"/>
              <a:buAutoNum type="arabicPeriod"/>
            </a:pPr>
            <a:r>
              <a:rPr lang="en-US" altLang="en-US" sz="1800" dirty="0">
                <a:latin typeface="Arial" panose="020B0604020202020204" pitchFamily="34" charset="0"/>
              </a:rPr>
              <a:t>What is an Environmental Management System (EMS)?</a:t>
            </a:r>
          </a:p>
          <a:p>
            <a:pPr lvl="1">
              <a:buFont typeface="Wingdings" panose="05000000000000000000" pitchFamily="2" charset="2"/>
              <a:buAutoNum type="arabicPeriod"/>
            </a:pPr>
            <a:r>
              <a:rPr lang="en-US" altLang="en-US" sz="1800" dirty="0">
                <a:latin typeface="Arial" panose="020B0604020202020204" pitchFamily="34" charset="0"/>
              </a:rPr>
              <a:t>Why are we implementing an EMS?</a:t>
            </a:r>
          </a:p>
          <a:p>
            <a:pPr lvl="1">
              <a:buFont typeface="Wingdings" panose="05000000000000000000" pitchFamily="2" charset="2"/>
              <a:buAutoNum type="arabicPeriod"/>
            </a:pPr>
            <a:r>
              <a:rPr lang="en-US" altLang="en-US" sz="1800" dirty="0">
                <a:latin typeface="Arial" panose="020B0604020202020204" pitchFamily="34" charset="0"/>
              </a:rPr>
              <a:t>LDI’s Goal</a:t>
            </a:r>
          </a:p>
          <a:p>
            <a:pPr lvl="1">
              <a:buFont typeface="Wingdings" panose="05000000000000000000" pitchFamily="2" charset="2"/>
              <a:buAutoNum type="arabicPeriod"/>
            </a:pPr>
            <a:r>
              <a:rPr lang="en-US" altLang="en-US" sz="1800" dirty="0">
                <a:latin typeface="Arial" panose="020B0604020202020204" pitchFamily="34" charset="0"/>
              </a:rPr>
              <a:t>Environmental Policy</a:t>
            </a:r>
          </a:p>
          <a:p>
            <a:pPr lvl="1">
              <a:buFont typeface="Wingdings" panose="05000000000000000000" pitchFamily="2" charset="2"/>
              <a:buAutoNum type="arabicPeriod"/>
            </a:pPr>
            <a:r>
              <a:rPr lang="en-US" altLang="en-US" sz="1800" dirty="0">
                <a:latin typeface="Arial" panose="020B0604020202020204" pitchFamily="34" charset="0"/>
              </a:rPr>
              <a:t>Defining Environmental Aspects and Impacts</a:t>
            </a:r>
          </a:p>
          <a:p>
            <a:pPr lvl="1">
              <a:buFont typeface="Wingdings" panose="05000000000000000000" pitchFamily="2" charset="2"/>
              <a:buAutoNum type="arabicPeriod"/>
            </a:pPr>
            <a:r>
              <a:rPr lang="en-US" altLang="en-US" sz="1800" dirty="0">
                <a:latin typeface="Arial" panose="020B0604020202020204" pitchFamily="34" charset="0"/>
              </a:rPr>
              <a:t>How Does the EMS Affect you and your job?</a:t>
            </a:r>
          </a:p>
          <a:p>
            <a:pPr lvl="1">
              <a:buFont typeface="Wingdings" panose="05000000000000000000" pitchFamily="2" charset="2"/>
              <a:buAutoNum type="arabicPeriod"/>
            </a:pPr>
            <a:r>
              <a:rPr lang="en-US" altLang="en-US" sz="1800" dirty="0">
                <a:latin typeface="Arial" panose="020B0604020202020204" pitchFamily="34" charset="0"/>
              </a:rPr>
              <a:t>Your Role and Responsibility</a:t>
            </a:r>
          </a:p>
          <a:p>
            <a:pPr lvl="1">
              <a:buFont typeface="Wingdings" panose="05000000000000000000" pitchFamily="2" charset="2"/>
              <a:buAutoNum type="arabicPeriod"/>
            </a:pPr>
            <a:endParaRPr lang="en-US" altLang="en-US" sz="1800" dirty="0">
              <a:latin typeface="Arial" panose="020B0604020202020204" pitchFamily="34" charset="0"/>
            </a:endParaRPr>
          </a:p>
          <a:p>
            <a:pPr marL="0" indent="0">
              <a:buNone/>
            </a:pPr>
            <a:endParaRPr lang="en-CA" dirty="0"/>
          </a:p>
        </p:txBody>
      </p:sp>
      <p:sp>
        <p:nvSpPr>
          <p:cNvPr id="2" name="Title 1"/>
          <p:cNvSpPr>
            <a:spLocks noGrp="1"/>
          </p:cNvSpPr>
          <p:nvPr>
            <p:ph type="title"/>
          </p:nvPr>
        </p:nvSpPr>
        <p:spPr/>
        <p:txBody>
          <a:bodyPr/>
          <a:lstStyle/>
          <a:p>
            <a:r>
              <a:rPr lang="en-CA" dirty="0">
                <a:solidFill>
                  <a:schemeClr val="tx2"/>
                </a:solidFill>
              </a:rPr>
              <a:t>Learning Outcomes</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33</a:t>
            </a:fld>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627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is ISO 14001? </a:t>
            </a:r>
            <a:endParaRPr lang="en-CA" dirty="0"/>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34</a:t>
            </a:fld>
            <a:endParaRPr lang="en-US" noProof="0" dirty="0"/>
          </a:p>
        </p:txBody>
      </p:sp>
      <p:pic>
        <p:nvPicPr>
          <p:cNvPr id="3" name="Picture 2"/>
          <p:cNvPicPr>
            <a:picLocks noChangeAspect="1"/>
          </p:cNvPicPr>
          <p:nvPr/>
        </p:nvPicPr>
        <p:blipFill>
          <a:blip r:embed="rId3"/>
          <a:stretch>
            <a:fillRect/>
          </a:stretch>
        </p:blipFill>
        <p:spPr>
          <a:xfrm>
            <a:off x="4873549" y="4010360"/>
            <a:ext cx="2456901" cy="8474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11" name="Rectangle 3"/>
          <p:cNvSpPr txBox="1">
            <a:spLocks noChangeArrowheads="1"/>
          </p:cNvSpPr>
          <p:nvPr/>
        </p:nvSpPr>
        <p:spPr>
          <a:xfrm>
            <a:off x="431999" y="1155267"/>
            <a:ext cx="11340000" cy="30718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1"/>
              </a:buClr>
              <a:buFont typeface="Wingdings" panose="05000000000000000000" pitchFamily="2" charset="2"/>
              <a:buChar char="§"/>
            </a:pPr>
            <a:r>
              <a:rPr lang="en-CA" altLang="en-US" sz="2000" dirty="0"/>
              <a:t>ISO = International Organization for Standardization</a:t>
            </a:r>
          </a:p>
          <a:p>
            <a:pPr lvl="2">
              <a:buClr>
                <a:schemeClr val="accent1"/>
              </a:buClr>
              <a:buFont typeface="Wingdings" panose="05000000000000000000" pitchFamily="2" charset="2"/>
              <a:buChar char="§"/>
            </a:pPr>
            <a:r>
              <a:rPr lang="en-CA" altLang="en-US" sz="2000" dirty="0"/>
              <a:t>ISO 14000 is the generic term for the series of international standards for environmental management. </a:t>
            </a:r>
          </a:p>
          <a:p>
            <a:pPr lvl="2">
              <a:buClr>
                <a:schemeClr val="accent1"/>
              </a:buClr>
              <a:buFont typeface="Wingdings" panose="05000000000000000000" pitchFamily="2" charset="2"/>
              <a:buChar char="§"/>
            </a:pPr>
            <a:r>
              <a:rPr lang="en-CA" altLang="en-US" sz="2000" dirty="0"/>
              <a:t>Used by companies worldwide to prevent pollution by reducing waste, air emissions, water contamination, etc.</a:t>
            </a:r>
          </a:p>
          <a:p>
            <a:pPr lvl="2">
              <a:buClr>
                <a:schemeClr val="accent1"/>
              </a:buClr>
              <a:buFont typeface="Wingdings" panose="05000000000000000000" pitchFamily="2" charset="2"/>
              <a:buChar char="§"/>
            </a:pPr>
            <a:r>
              <a:rPr lang="en-CA" altLang="en-US" sz="2000" dirty="0"/>
              <a:t>Certification attained through effective and successful implementation of an EMS.</a:t>
            </a:r>
          </a:p>
          <a:p>
            <a:pPr lvl="2">
              <a:buClr>
                <a:schemeClr val="accent1"/>
              </a:buClr>
              <a:buFont typeface="Wingdings" panose="05000000000000000000" pitchFamily="2" charset="2"/>
              <a:buChar char="§"/>
            </a:pPr>
            <a:endParaRPr lang="en-CA" altLang="en-US" sz="2000" dirty="0" smtClean="0"/>
          </a:p>
          <a:p>
            <a:pPr lvl="4">
              <a:buClr>
                <a:schemeClr val="accent1"/>
              </a:buClr>
              <a:buFont typeface="Wingdings" panose="05000000000000000000" pitchFamily="2" charset="2"/>
              <a:buNone/>
            </a:pPr>
            <a:r>
              <a:rPr lang="en-US" altLang="en-US" sz="2800" dirty="0"/>
              <a:t>	</a:t>
            </a:r>
          </a:p>
          <a:p>
            <a:pPr lvl="2">
              <a:buClr>
                <a:schemeClr val="accent1"/>
              </a:buClr>
              <a:buFont typeface="Wingdings" panose="05000000000000000000" pitchFamily="2" charset="2"/>
              <a:buChar char="§"/>
            </a:pPr>
            <a:endParaRPr lang="en-US" altLang="en-US" sz="2000" dirty="0"/>
          </a:p>
        </p:txBody>
      </p:sp>
    </p:spTree>
    <p:extLst>
      <p:ext uri="{BB962C8B-B14F-4D97-AF65-F5344CB8AC3E}">
        <p14:creationId xmlns:p14="http://schemas.microsoft.com/office/powerpoint/2010/main" val="337846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Benefits of Implementing an EMS</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35</a:t>
            </a:fld>
            <a:endParaRPr lang="en-US" noProof="0" dirty="0"/>
          </a:p>
        </p:txBody>
      </p:sp>
      <p:sp>
        <p:nvSpPr>
          <p:cNvPr id="10" name="Rectangle 3"/>
          <p:cNvSpPr txBox="1">
            <a:spLocks noChangeArrowheads="1"/>
          </p:cNvSpPr>
          <p:nvPr/>
        </p:nvSpPr>
        <p:spPr>
          <a:xfrm>
            <a:off x="432000" y="1172330"/>
            <a:ext cx="11340000" cy="30718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1"/>
              </a:buClr>
              <a:buFont typeface="Wingdings" panose="05000000000000000000" pitchFamily="2" charset="2"/>
              <a:buChar char="§"/>
            </a:pPr>
            <a:r>
              <a:rPr lang="en-CA" altLang="en-US" sz="2000" dirty="0"/>
              <a:t>Improvements in overall environmental performance and compliance</a:t>
            </a:r>
          </a:p>
          <a:p>
            <a:pPr lvl="2">
              <a:buClr>
                <a:schemeClr val="accent1"/>
              </a:buClr>
              <a:buFont typeface="Wingdings" panose="05000000000000000000" pitchFamily="2" charset="2"/>
              <a:buChar char="§"/>
            </a:pPr>
            <a:r>
              <a:rPr lang="en-CA" altLang="en-US" sz="2000" dirty="0"/>
              <a:t>Reduce environmental impacts in day-to-day operations </a:t>
            </a:r>
          </a:p>
          <a:p>
            <a:pPr lvl="2">
              <a:buClr>
                <a:schemeClr val="accent1"/>
              </a:buClr>
              <a:buFont typeface="Wingdings" panose="05000000000000000000" pitchFamily="2" charset="2"/>
              <a:buChar char="§"/>
            </a:pPr>
            <a:r>
              <a:rPr lang="en-CA" altLang="en-US" sz="2000" dirty="0"/>
              <a:t>Enhances public relations with external stakeholders </a:t>
            </a:r>
          </a:p>
          <a:p>
            <a:pPr lvl="2">
              <a:buClr>
                <a:schemeClr val="accent1"/>
              </a:buClr>
              <a:buFont typeface="Wingdings" panose="05000000000000000000" pitchFamily="2" charset="2"/>
              <a:buChar char="§"/>
            </a:pPr>
            <a:r>
              <a:rPr lang="en-CA" altLang="en-US" sz="2000" dirty="0"/>
              <a:t>Promotes a cleaner and safer work environment</a:t>
            </a:r>
          </a:p>
          <a:p>
            <a:pPr lvl="2">
              <a:buClr>
                <a:schemeClr val="accent1"/>
              </a:buClr>
              <a:buFont typeface="Wingdings" panose="05000000000000000000" pitchFamily="2" charset="2"/>
              <a:buChar char="§"/>
            </a:pPr>
            <a:r>
              <a:rPr lang="en-CA" altLang="en-US" sz="2000" dirty="0"/>
              <a:t>Ensures funds and manpower are focused on highest risk priorities </a:t>
            </a:r>
          </a:p>
          <a:p>
            <a:pPr lvl="2">
              <a:buClr>
                <a:schemeClr val="accent1"/>
              </a:buClr>
              <a:buFont typeface="Wingdings" panose="05000000000000000000" pitchFamily="2" charset="2"/>
              <a:buChar char="§"/>
            </a:pPr>
            <a:r>
              <a:rPr lang="en-CA" altLang="en-US" sz="2000" dirty="0"/>
              <a:t>ISO 14001 conformance &amp; certification = credibility</a:t>
            </a:r>
          </a:p>
          <a:p>
            <a:pPr lvl="4">
              <a:buClr>
                <a:schemeClr val="accent1"/>
              </a:buClr>
              <a:buFont typeface="Wingdings" panose="05000000000000000000" pitchFamily="2" charset="2"/>
              <a:buNone/>
            </a:pPr>
            <a:r>
              <a:rPr lang="en-US" altLang="en-US" sz="2800" dirty="0"/>
              <a:t>	</a:t>
            </a:r>
          </a:p>
          <a:p>
            <a:pPr lvl="2">
              <a:buClr>
                <a:schemeClr val="accent1"/>
              </a:buClr>
              <a:buFont typeface="Wingdings" panose="05000000000000000000" pitchFamily="2" charset="2"/>
              <a:buChar char="§"/>
            </a:pPr>
            <a:endParaRPr lang="en-US" alt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09166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What is an EMS?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36</a:t>
            </a:fld>
            <a:endParaRPr lang="en-US" noProof="0" dirty="0"/>
          </a:p>
        </p:txBody>
      </p:sp>
      <p:sp>
        <p:nvSpPr>
          <p:cNvPr id="16" name="TextBox 15"/>
          <p:cNvSpPr txBox="1"/>
          <p:nvPr/>
        </p:nvSpPr>
        <p:spPr>
          <a:xfrm>
            <a:off x="2309416" y="4054998"/>
            <a:ext cx="7585167" cy="914400"/>
          </a:xfrm>
          <a:prstGeom prst="rect">
            <a:avLst/>
          </a:prstGeom>
          <a:noFill/>
        </p:spPr>
        <p:txBody>
          <a:bodyPr wrap="none" lIns="0" tIns="0" rIns="0" bIns="0" rtlCol="0">
            <a:noAutofit/>
          </a:bodyPr>
          <a:lstStyle/>
          <a:p>
            <a:pPr algn="l"/>
            <a:r>
              <a:rPr lang="en-CA" sz="4000" b="1" dirty="0">
                <a:solidFill>
                  <a:schemeClr val="accent3"/>
                </a:solidFill>
                <a:latin typeface="+mn-lt"/>
              </a:rPr>
              <a:t>Promotes Environmental Stewardship</a:t>
            </a:r>
          </a:p>
          <a:p>
            <a:pPr algn="l"/>
            <a:endParaRPr lang="en-CA" sz="1200" dirty="0">
              <a:solidFill>
                <a:schemeClr val="tx1">
                  <a:lumMod val="75000"/>
                  <a:lumOff val="25000"/>
                </a:schemeClr>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8" name="Rectangle 3"/>
          <p:cNvSpPr txBox="1">
            <a:spLocks noChangeArrowheads="1"/>
          </p:cNvSpPr>
          <p:nvPr/>
        </p:nvSpPr>
        <p:spPr>
          <a:xfrm>
            <a:off x="431999" y="1152000"/>
            <a:ext cx="11362067" cy="30718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1"/>
              </a:buClr>
              <a:buFont typeface="Wingdings" panose="05000000000000000000" pitchFamily="2" charset="2"/>
              <a:buChar char="§"/>
            </a:pPr>
            <a:r>
              <a:rPr lang="en-CA" altLang="en-US" sz="2000" dirty="0"/>
              <a:t>Uses a Plan, Do, Check, Act approach. It is a continuous cycle, not a one-time project, plan or initiative. </a:t>
            </a:r>
          </a:p>
          <a:p>
            <a:pPr lvl="2">
              <a:buClr>
                <a:schemeClr val="accent1"/>
              </a:buClr>
              <a:buFont typeface="Wingdings" panose="05000000000000000000" pitchFamily="2" charset="2"/>
              <a:buChar char="§"/>
            </a:pPr>
            <a:r>
              <a:rPr lang="en-CA" altLang="en-US" sz="2000" dirty="0"/>
              <a:t>Focuses on continual improvement. Not focused only on regulatory compliance.</a:t>
            </a:r>
          </a:p>
          <a:p>
            <a:pPr lvl="2">
              <a:buClr>
                <a:schemeClr val="accent1"/>
              </a:buClr>
              <a:buFont typeface="Wingdings" panose="05000000000000000000" pitchFamily="2" charset="2"/>
              <a:buChar char="§"/>
            </a:pPr>
            <a:r>
              <a:rPr lang="en-CA" altLang="en-US" sz="2000" dirty="0"/>
              <a:t>Everyone has a role in ensuring the EMS is a success. Incorporates  and promotes environmental awareness, pollution prevention, conservation of natural resources into all business activities, not an effort only for the environmental department.</a:t>
            </a:r>
          </a:p>
          <a:p>
            <a:pPr lvl="2">
              <a:buClr>
                <a:schemeClr val="accent1"/>
              </a:buClr>
              <a:buFont typeface="Wingdings" panose="05000000000000000000" pitchFamily="2" charset="2"/>
              <a:buChar char="§"/>
            </a:pPr>
            <a:r>
              <a:rPr lang="en-CA" altLang="en-US" sz="2000" dirty="0"/>
              <a:t>Helps to accomplish goals related to sustainability, pollution prevention, and environmental compliance.</a:t>
            </a:r>
          </a:p>
          <a:p>
            <a:pPr marL="542925" lvl="2" indent="0">
              <a:buClr>
                <a:schemeClr val="accent1"/>
              </a:buClr>
              <a:buNone/>
            </a:pPr>
            <a:endParaRPr lang="en-US" altLang="en-US" sz="2000" dirty="0"/>
          </a:p>
        </p:txBody>
      </p:sp>
    </p:spTree>
    <p:extLst>
      <p:ext uri="{BB962C8B-B14F-4D97-AF65-F5344CB8AC3E}">
        <p14:creationId xmlns:p14="http://schemas.microsoft.com/office/powerpoint/2010/main" val="61873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432000" y="2429690"/>
            <a:ext cx="11340000" cy="2888503"/>
          </a:xfrm>
        </p:spPr>
        <p:txBody>
          <a:bodyPr/>
          <a:lstStyle/>
          <a:p>
            <a:pPr marL="0" indent="0">
              <a:buNone/>
            </a:pPr>
            <a:r>
              <a:rPr lang="en-CA" sz="4000" b="1" dirty="0">
                <a:solidFill>
                  <a:schemeClr val="accent3"/>
                </a:solidFill>
              </a:rPr>
              <a:t>1. Demonstrates leadership within our industry.</a:t>
            </a:r>
          </a:p>
          <a:p>
            <a:pPr marL="0" indent="0">
              <a:buNone/>
            </a:pPr>
            <a:r>
              <a:rPr lang="en-CA" sz="4000" b="1" dirty="0">
                <a:solidFill>
                  <a:schemeClr val="accent3"/>
                </a:solidFill>
              </a:rPr>
              <a:t>2. Take responsibility for the impact we have on the environment.</a:t>
            </a:r>
          </a:p>
        </p:txBody>
      </p:sp>
      <p:sp>
        <p:nvSpPr>
          <p:cNvPr id="18" name="Title 17"/>
          <p:cNvSpPr>
            <a:spLocks noGrp="1"/>
          </p:cNvSpPr>
          <p:nvPr>
            <p:ph type="title"/>
          </p:nvPr>
        </p:nvSpPr>
        <p:spPr/>
        <p:txBody>
          <a:bodyPr/>
          <a:lstStyle/>
          <a:p>
            <a:r>
              <a:rPr lang="en-CA" dirty="0"/>
              <a:t>Why Develop and Implement an EMS?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37</a:t>
            </a:fld>
            <a:endParaRPr lang="en-US" noProof="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081" y="6216152"/>
            <a:ext cx="1706141" cy="3710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984675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432000" y="2429690"/>
            <a:ext cx="11340000" cy="2888503"/>
          </a:xfrm>
        </p:spPr>
        <p:txBody>
          <a:bodyPr/>
          <a:lstStyle/>
          <a:p>
            <a:pPr marL="0" indent="0" algn="ctr">
              <a:buNone/>
            </a:pPr>
            <a:r>
              <a:rPr lang="en-CA" sz="4000" b="1" dirty="0">
                <a:solidFill>
                  <a:schemeClr val="accent3"/>
                </a:solidFill>
              </a:rPr>
              <a:t>Corporate requirement to become certified in ISO 14001:2015 by Spring 2024.</a:t>
            </a:r>
          </a:p>
        </p:txBody>
      </p:sp>
      <p:sp>
        <p:nvSpPr>
          <p:cNvPr id="18" name="Title 17"/>
          <p:cNvSpPr>
            <a:spLocks noGrp="1"/>
          </p:cNvSpPr>
          <p:nvPr>
            <p:ph type="title"/>
          </p:nvPr>
        </p:nvSpPr>
        <p:spPr/>
        <p:txBody>
          <a:bodyPr/>
          <a:lstStyle/>
          <a:p>
            <a:r>
              <a:rPr lang="en-CA" dirty="0"/>
              <a:t>Our Goal</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38</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482750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D215A-7D9D-4B71-81A1-3220FCFE316C}"/>
              </a:ext>
            </a:extLst>
          </p:cNvPr>
          <p:cNvSpPr>
            <a:spLocks noGrp="1"/>
          </p:cNvSpPr>
          <p:nvPr>
            <p:ph type="title"/>
          </p:nvPr>
        </p:nvSpPr>
        <p:spPr/>
        <p:txBody>
          <a:bodyPr/>
          <a:lstStyle/>
          <a:p>
            <a:r>
              <a:rPr lang="en-US" dirty="0"/>
              <a:t>Environmental Policy</a:t>
            </a:r>
          </a:p>
        </p:txBody>
      </p:sp>
      <p:sp>
        <p:nvSpPr>
          <p:cNvPr id="4" name="Text Placeholder 3">
            <a:extLst>
              <a:ext uri="{FF2B5EF4-FFF2-40B4-BE49-F238E27FC236}">
                <a16:creationId xmlns:a16="http://schemas.microsoft.com/office/drawing/2014/main" xmlns="" id="{79CEA89E-0B03-4727-AB47-73EA4E2DF948}"/>
              </a:ext>
            </a:extLst>
          </p:cNvPr>
          <p:cNvSpPr>
            <a:spLocks noGrp="1"/>
          </p:cNvSpPr>
          <p:nvPr>
            <p:ph type="body" sz="quarter" idx="12"/>
          </p:nvPr>
        </p:nvSpPr>
        <p:spPr>
          <a:xfrm>
            <a:off x="8768283" y="1768413"/>
            <a:ext cx="3489211" cy="720000"/>
          </a:xfrm>
        </p:spPr>
        <p:txBody>
          <a:bodyPr/>
          <a:lstStyle/>
          <a:p>
            <a:pPr>
              <a:spcBef>
                <a:spcPts val="0"/>
              </a:spcBef>
            </a:pPr>
            <a:r>
              <a:rPr lang="en-US" sz="1400" i="1" dirty="0"/>
              <a:t>Includes:</a:t>
            </a:r>
          </a:p>
          <a:p>
            <a:pPr>
              <a:spcBef>
                <a:spcPts val="0"/>
              </a:spcBef>
            </a:pPr>
            <a:r>
              <a:rPr lang="en-US" sz="1400" dirty="0"/>
              <a:t>Sustainable Resource Use </a:t>
            </a:r>
          </a:p>
          <a:p>
            <a:pPr>
              <a:spcBef>
                <a:spcPts val="0"/>
              </a:spcBef>
            </a:pPr>
            <a:r>
              <a:rPr lang="en-US" sz="1400" dirty="0"/>
              <a:t>Climate Change Mitigation</a:t>
            </a:r>
          </a:p>
          <a:p>
            <a:pPr>
              <a:spcBef>
                <a:spcPts val="0"/>
              </a:spcBef>
            </a:pPr>
            <a:r>
              <a:rPr lang="en-US" sz="1400" dirty="0"/>
              <a:t>Protection of Biodiversity and Ecosystems</a:t>
            </a:r>
          </a:p>
        </p:txBody>
      </p:sp>
      <p:sp>
        <p:nvSpPr>
          <p:cNvPr id="8" name="Text Placeholder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8705629" y="943881"/>
            <a:ext cx="3002400" cy="432000"/>
          </a:xfrm>
        </p:spPr>
        <p:txBody>
          <a:bodyPr/>
          <a:lstStyle/>
          <a:p>
            <a:r>
              <a:rPr lang="en-US" dirty="0"/>
              <a:t>Protecting the Environment &amp; Prevention of Pollution</a:t>
            </a:r>
          </a:p>
        </p:txBody>
      </p:sp>
      <p:sp>
        <p:nvSpPr>
          <p:cNvPr id="9" name="Text Placeholder 8">
            <a:extLst>
              <a:ext uri="{FF2B5EF4-FFF2-40B4-BE49-F238E27FC236}">
                <a16:creationId xmlns:a16="http://schemas.microsoft.com/office/drawing/2014/main" xmlns="" id="{A6E9F776-E542-4D93-851A-A3A10F6D2A7D}"/>
              </a:ext>
            </a:extLst>
          </p:cNvPr>
          <p:cNvSpPr>
            <a:spLocks noGrp="1"/>
          </p:cNvSpPr>
          <p:nvPr>
            <p:ph type="body" sz="quarter" idx="17"/>
          </p:nvPr>
        </p:nvSpPr>
        <p:spPr>
          <a:xfrm>
            <a:off x="8871524" y="3200469"/>
            <a:ext cx="3282727" cy="432000"/>
          </a:xfrm>
        </p:spPr>
        <p:txBody>
          <a:bodyPr vert="horz" lIns="0" tIns="0" rIns="0" bIns="0" rtlCol="0" anchor="t">
            <a:noAutofit/>
          </a:bodyPr>
          <a:lstStyle/>
          <a:p>
            <a:r>
              <a:rPr lang="en-US" dirty="0"/>
              <a:t>Fulfill Compliance </a:t>
            </a:r>
          </a:p>
          <a:p>
            <a:r>
              <a:rPr lang="en-US" dirty="0"/>
              <a:t>Obligations</a:t>
            </a:r>
          </a:p>
        </p:txBody>
      </p:sp>
      <p:sp>
        <p:nvSpPr>
          <p:cNvPr id="10" name="Text Placeholder 9">
            <a:extLst>
              <a:ext uri="{FF2B5EF4-FFF2-40B4-BE49-F238E27FC236}">
                <a16:creationId xmlns:a16="http://schemas.microsoft.com/office/drawing/2014/main" xmlns="" id="{CE222CAE-9234-4B0E-90FC-584C469313C6}"/>
              </a:ext>
            </a:extLst>
          </p:cNvPr>
          <p:cNvSpPr>
            <a:spLocks noGrp="1"/>
          </p:cNvSpPr>
          <p:nvPr>
            <p:ph type="body" sz="quarter" idx="18"/>
          </p:nvPr>
        </p:nvSpPr>
        <p:spPr>
          <a:xfrm>
            <a:off x="8709969" y="4529001"/>
            <a:ext cx="3343486" cy="432000"/>
          </a:xfrm>
        </p:spPr>
        <p:txBody>
          <a:bodyPr/>
          <a:lstStyle/>
          <a:p>
            <a:r>
              <a:rPr lang="en-US" dirty="0"/>
              <a:t>Continual Improvement</a:t>
            </a:r>
          </a:p>
        </p:txBody>
      </p:sp>
      <p:sp>
        <p:nvSpPr>
          <p:cNvPr id="3" name="Slide Number Placeholder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a:lstStyle/>
          <a:p>
            <a:fld id="{19B51A1E-902D-48AF-9020-955120F399B6}" type="slidenum">
              <a:rPr lang="en-US" smtClean="0"/>
              <a:pPr/>
              <a:t>39</a:t>
            </a:fld>
            <a:endParaRPr lang="en-US" dirty="0"/>
          </a:p>
        </p:txBody>
      </p:sp>
      <p:pic>
        <p:nvPicPr>
          <p:cNvPr id="95" name="Picture Placeholder 94" descr="foliage">
            <a:extLst>
              <a:ext uri="{FF2B5EF4-FFF2-40B4-BE49-F238E27FC236}">
                <a16:creationId xmlns:a16="http://schemas.microsoft.com/office/drawing/2014/main" xmlns="" id="{1B98F2ED-22A7-8047-A12B-3AE19B270198}"/>
              </a:ext>
            </a:extLst>
          </p:cNvPr>
          <p:cNvPicPr>
            <a:picLocks noGrp="1" noChangeAspect="1"/>
          </p:cNvPicPr>
          <p:nvPr>
            <p:ph type="pic" sz="quarter" idx="30"/>
          </p:nvPr>
        </p:nvPicPr>
        <p:blipFill>
          <a:blip r:embed="rId3">
            <a:extLst>
              <a:ext uri="{96DAC541-7B7A-43D3-8B79-37D633B846F1}">
                <asvg:svgBlip xmlns:asvg="http://schemas.microsoft.com/office/drawing/2016/SVG/main" xmlns="" r:embed="rId4"/>
              </a:ext>
            </a:extLst>
          </a:blip>
          <a:srcRect/>
          <a:stretch>
            <a:fillRect/>
          </a:stretch>
        </p:blipFill>
        <p:spPr>
          <a:xfrm>
            <a:off x="7405874" y="1694817"/>
            <a:ext cx="691688" cy="691688"/>
          </a:xfrm>
        </p:spPr>
      </p:pic>
      <p:pic>
        <p:nvPicPr>
          <p:cNvPr id="26" name="Picture Placeholder 25"/>
          <p:cNvPicPr>
            <a:picLocks noGrp="1" noChangeAspect="1"/>
          </p:cNvPicPr>
          <p:nvPr>
            <p:ph type="pic" sz="quarter" idx="32"/>
          </p:nvPr>
        </p:nvPicPr>
        <p:blipFill>
          <a:blip r:embed="rId5"/>
          <a:srcRect/>
          <a:stretch>
            <a:fillRect/>
          </a:stretch>
        </p:blipFill>
        <p:spPr>
          <a:xfrm>
            <a:off x="7419199" y="3273477"/>
            <a:ext cx="691688" cy="691688"/>
          </a:xfrm>
          <a:prstGeom prst="rect">
            <a:avLst/>
          </a:prstGeom>
        </p:spPr>
      </p:pic>
      <p:sp>
        <p:nvSpPr>
          <p:cNvPr id="15" name="Text Placeholder 14"/>
          <p:cNvSpPr>
            <a:spLocks noGrp="1"/>
          </p:cNvSpPr>
          <p:nvPr>
            <p:ph type="body" sz="quarter" idx="4294967295"/>
          </p:nvPr>
        </p:nvSpPr>
        <p:spPr>
          <a:xfrm>
            <a:off x="8768283" y="5104331"/>
            <a:ext cx="2877092" cy="504825"/>
          </a:xfrm>
        </p:spPr>
        <p:txBody>
          <a:bodyPr/>
          <a:lstStyle/>
          <a:p>
            <a:pPr marL="0" indent="0">
              <a:buNone/>
            </a:pPr>
            <a:r>
              <a:rPr lang="en-CA" dirty="0"/>
              <a:t>Improvement of the EMS to enhance performance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4525" y="6216152"/>
            <a:ext cx="1733697" cy="371038"/>
          </a:xfrm>
          <a:prstGeom prst="rect">
            <a:avLst/>
          </a:prstGeom>
        </p:spPr>
      </p:pic>
      <p:sp>
        <p:nvSpPr>
          <p:cNvPr id="7" name="TextBox 6"/>
          <p:cNvSpPr txBox="1"/>
          <p:nvPr/>
        </p:nvSpPr>
        <p:spPr>
          <a:xfrm>
            <a:off x="7068457" y="886781"/>
            <a:ext cx="6740866" cy="404570"/>
          </a:xfrm>
          <a:prstGeom prst="rect">
            <a:avLst/>
          </a:prstGeom>
          <a:noFill/>
        </p:spPr>
        <p:txBody>
          <a:bodyPr wrap="none" lIns="0" tIns="0" rIns="0" bIns="0" rtlCol="0">
            <a:noAutofit/>
          </a:bodyPr>
          <a:lstStyle/>
          <a:p>
            <a:pPr algn="l"/>
            <a:r>
              <a:rPr lang="en-CA" dirty="0">
                <a:solidFill>
                  <a:schemeClr val="tx1">
                    <a:lumMod val="75000"/>
                    <a:lumOff val="25000"/>
                  </a:schemeClr>
                </a:solidFill>
                <a:latin typeface="+mn-lt"/>
              </a:rPr>
              <a:t>Commitment To:</a:t>
            </a:r>
          </a:p>
        </p:txBody>
      </p:sp>
      <p:pic>
        <p:nvPicPr>
          <p:cNvPr id="33" name="Picture Placeholder 74" descr="network">
            <a:extLst>
              <a:ext uri="{FF2B5EF4-FFF2-40B4-BE49-F238E27FC236}">
                <a16:creationId xmlns:a16="http://schemas.microsoft.com/office/drawing/2014/main" xmlns="" id="{2259C1B6-6592-CA47-8223-67E45CA2A8CB}"/>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a:fillRect/>
          </a:stretch>
        </p:blipFill>
        <p:spPr>
          <a:xfrm>
            <a:off x="7419199" y="4852137"/>
            <a:ext cx="691688" cy="691688"/>
          </a:xfrm>
          <a:prstGeom prst="rect">
            <a:avLst/>
          </a:prstGeom>
        </p:spPr>
      </p:pic>
      <p:pic>
        <p:nvPicPr>
          <p:cNvPr id="5" name="Picture 4"/>
          <p:cNvPicPr>
            <a:picLocks noChangeAspect="1"/>
          </p:cNvPicPr>
          <p:nvPr/>
        </p:nvPicPr>
        <p:blipFill>
          <a:blip r:embed="rId9"/>
          <a:stretch>
            <a:fillRect/>
          </a:stretch>
        </p:blipFill>
        <p:spPr>
          <a:xfrm>
            <a:off x="142552" y="120545"/>
            <a:ext cx="5524823" cy="666750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92519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en-US" altLang="en-US" sz="2400" dirty="0">
                <a:latin typeface="Arial" panose="020B0604020202020204" pitchFamily="34" charset="0"/>
              </a:rPr>
              <a:t>PART 1: Train the Trainer</a:t>
            </a:r>
          </a:p>
          <a:p>
            <a:pPr marL="0" indent="0">
              <a:buNone/>
            </a:pPr>
            <a:endParaRPr lang="en-US" altLang="en-US" sz="1050" dirty="0">
              <a:latin typeface="Arial" panose="020B0604020202020204" pitchFamily="34" charset="0"/>
            </a:endParaRPr>
          </a:p>
          <a:p>
            <a:pPr lvl="1">
              <a:buFont typeface="Wingdings" panose="05000000000000000000" pitchFamily="2" charset="2"/>
              <a:buAutoNum type="arabicPeriod"/>
            </a:pPr>
            <a:r>
              <a:rPr lang="en-US" altLang="en-US" sz="1800" dirty="0">
                <a:latin typeface="Arial" panose="020B0604020202020204" pitchFamily="34" charset="0"/>
              </a:rPr>
              <a:t>Introduction to EMS and ISO 14001:2015</a:t>
            </a:r>
          </a:p>
          <a:p>
            <a:pPr lvl="1">
              <a:buFont typeface="Wingdings" panose="05000000000000000000" pitchFamily="2" charset="2"/>
              <a:buAutoNum type="arabicPeriod"/>
            </a:pPr>
            <a:r>
              <a:rPr lang="en-US" altLang="en-US" sz="1800" dirty="0">
                <a:latin typeface="Arial" panose="020B0604020202020204" pitchFamily="34" charset="0"/>
              </a:rPr>
              <a:t>Elements Overview of ISO 14001:2015</a:t>
            </a:r>
          </a:p>
          <a:p>
            <a:pPr lvl="1">
              <a:buFont typeface="Wingdings" panose="05000000000000000000" pitchFamily="2" charset="2"/>
              <a:buAutoNum type="arabicPeriod"/>
            </a:pPr>
            <a:r>
              <a:rPr lang="en-US" altLang="en-US" sz="1800" dirty="0">
                <a:latin typeface="Arial" panose="020B0604020202020204" pitchFamily="34" charset="0"/>
              </a:rPr>
              <a:t>Benefits of EMS</a:t>
            </a:r>
          </a:p>
          <a:p>
            <a:pPr lvl="1">
              <a:buFont typeface="Wingdings" panose="05000000000000000000" pitchFamily="2" charset="2"/>
              <a:buAutoNum type="arabicPeriod"/>
            </a:pPr>
            <a:r>
              <a:rPr lang="en-US" altLang="en-US" sz="1800" dirty="0">
                <a:latin typeface="Arial" panose="020B0604020202020204" pitchFamily="34" charset="0"/>
              </a:rPr>
              <a:t>Keys to Success</a:t>
            </a:r>
          </a:p>
          <a:p>
            <a:pPr marL="0" indent="0">
              <a:buNone/>
            </a:pPr>
            <a:endParaRPr lang="en-CA" dirty="0"/>
          </a:p>
          <a:p>
            <a:pPr marL="0" indent="0">
              <a:buNone/>
            </a:pPr>
            <a:r>
              <a:rPr lang="en-US" altLang="en-US" sz="2400" dirty="0">
                <a:latin typeface="Arial" panose="020B0604020202020204" pitchFamily="34" charset="0"/>
              </a:rPr>
              <a:t>PART 2: General EMS Awareness Training</a:t>
            </a:r>
          </a:p>
          <a:p>
            <a:pPr marL="0" indent="0">
              <a:buNone/>
            </a:pPr>
            <a:endParaRPr lang="en-CA" dirty="0"/>
          </a:p>
        </p:txBody>
      </p:sp>
      <p:sp>
        <p:nvSpPr>
          <p:cNvPr id="2" name="Title 1"/>
          <p:cNvSpPr>
            <a:spLocks noGrp="1"/>
          </p:cNvSpPr>
          <p:nvPr>
            <p:ph type="title"/>
          </p:nvPr>
        </p:nvSpPr>
        <p:spPr/>
        <p:txBody>
          <a:bodyPr/>
          <a:lstStyle/>
          <a:p>
            <a:r>
              <a:rPr lang="en-CA" dirty="0">
                <a:solidFill>
                  <a:schemeClr val="tx2"/>
                </a:solidFill>
              </a:rPr>
              <a:t>Agenda</a:t>
            </a: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4</a:t>
            </a:fld>
            <a:endParaRPr lang="en-US" noProof="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481830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Defining Environmental Aspects and Impacts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40</a:t>
            </a:fld>
            <a:endParaRPr lang="en-US" noProof="0" dirty="0"/>
          </a:p>
        </p:txBody>
      </p:sp>
      <p:sp>
        <p:nvSpPr>
          <p:cNvPr id="7" name="Rectangle 5"/>
          <p:cNvSpPr txBox="1">
            <a:spLocks noChangeArrowheads="1"/>
          </p:cNvSpPr>
          <p:nvPr/>
        </p:nvSpPr>
        <p:spPr>
          <a:xfrm>
            <a:off x="431999" y="1299098"/>
            <a:ext cx="9822883" cy="32131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20000"/>
              </a:spcBef>
              <a:buClr>
                <a:schemeClr val="accent1"/>
              </a:buClr>
              <a:buFont typeface="Wingdings" panose="05000000000000000000" pitchFamily="2" charset="2"/>
              <a:buChar char="§"/>
            </a:pPr>
            <a:r>
              <a:rPr lang="en-US" altLang="en-US" sz="2400" dirty="0"/>
              <a:t>An </a:t>
            </a:r>
            <a:r>
              <a:rPr lang="en-US" altLang="en-US" sz="2400" u="sng" dirty="0">
                <a:effectLst>
                  <a:outerShdw blurRad="38100" dist="38100" dir="2700000" algn="tl">
                    <a:srgbClr val="C0C0C0"/>
                  </a:outerShdw>
                </a:effectLst>
              </a:rPr>
              <a:t>Aspect</a:t>
            </a:r>
            <a:r>
              <a:rPr lang="en-US" altLang="en-US" sz="2400" dirty="0">
                <a:effectLst>
                  <a:outerShdw blurRad="38100" dist="38100" dir="2700000" algn="tl">
                    <a:srgbClr val="C0C0C0"/>
                  </a:outerShdw>
                </a:effectLst>
              </a:rPr>
              <a:t> </a:t>
            </a:r>
            <a:r>
              <a:rPr lang="en-US" altLang="en-US" sz="2400" dirty="0"/>
              <a:t>is an element of an organization’s activities, products or services that can interact with the environment </a:t>
            </a:r>
          </a:p>
          <a:p>
            <a:pPr eaLnBrk="0" hangingPunct="0">
              <a:spcBef>
                <a:spcPct val="20000"/>
              </a:spcBef>
              <a:buClr>
                <a:schemeClr val="accent1"/>
              </a:buClr>
              <a:buFont typeface="Wingdings" panose="05000000000000000000" pitchFamily="2" charset="2"/>
              <a:buChar char="§"/>
            </a:pPr>
            <a:endParaRPr lang="en-US" altLang="en-US" sz="2400" dirty="0"/>
          </a:p>
          <a:p>
            <a:pPr eaLnBrk="0" hangingPunct="0">
              <a:spcBef>
                <a:spcPct val="20000"/>
              </a:spcBef>
              <a:buClr>
                <a:schemeClr val="accent1"/>
              </a:buClr>
              <a:buFont typeface="Wingdings" panose="05000000000000000000" pitchFamily="2" charset="2"/>
              <a:buChar char="§"/>
            </a:pPr>
            <a:r>
              <a:rPr lang="en-US" altLang="en-US" sz="2400" dirty="0"/>
              <a:t>An </a:t>
            </a:r>
            <a:r>
              <a:rPr lang="en-US" altLang="en-US" sz="2400" u="sng" dirty="0">
                <a:effectLst>
                  <a:outerShdw blurRad="38100" dist="38100" dir="2700000" algn="tl">
                    <a:srgbClr val="C0C0C0"/>
                  </a:outerShdw>
                </a:effectLst>
              </a:rPr>
              <a:t>Impact</a:t>
            </a:r>
            <a:r>
              <a:rPr lang="en-US" altLang="en-US" sz="2400" dirty="0">
                <a:effectLst>
                  <a:outerShdw blurRad="38100" dist="38100" dir="2700000" algn="tl">
                    <a:srgbClr val="C0C0C0"/>
                  </a:outerShdw>
                </a:effectLst>
              </a:rPr>
              <a:t> </a:t>
            </a:r>
            <a:r>
              <a:rPr lang="en-US" altLang="en-US" sz="2400" dirty="0"/>
              <a:t>is any change to the environment resulting from an organization’s activities, products or services (aspects)</a:t>
            </a:r>
          </a:p>
          <a:p>
            <a:pPr lvl="4">
              <a:buClr>
                <a:schemeClr val="accent1"/>
              </a:buClr>
              <a:buFont typeface="Wingdings" panose="05000000000000000000" pitchFamily="2" charset="2"/>
              <a:buChar char="q"/>
            </a:pPr>
            <a:r>
              <a:rPr lang="en-US" altLang="en-US" sz="2400" dirty="0"/>
              <a:t>can be negative or positive</a:t>
            </a:r>
          </a:p>
          <a:p>
            <a:pPr lvl="4">
              <a:buClr>
                <a:schemeClr val="accent1"/>
              </a:buClr>
              <a:buFont typeface="Wingdings" panose="05000000000000000000" pitchFamily="2" charset="2"/>
              <a:buChar char="q"/>
            </a:pPr>
            <a:r>
              <a:rPr lang="en-US" altLang="en-US" sz="2400" dirty="0"/>
              <a:t>whole or partial change</a:t>
            </a:r>
          </a:p>
        </p:txBody>
      </p:sp>
      <p:sp>
        <p:nvSpPr>
          <p:cNvPr id="4" name="Rectangle 3"/>
          <p:cNvSpPr/>
          <p:nvPr/>
        </p:nvSpPr>
        <p:spPr>
          <a:xfrm>
            <a:off x="2311378" y="4685686"/>
            <a:ext cx="7250703" cy="523220"/>
          </a:xfrm>
          <a:prstGeom prst="rect">
            <a:avLst/>
          </a:prstGeom>
        </p:spPr>
        <p:txBody>
          <a:bodyPr wrap="none">
            <a:spAutoFit/>
          </a:bodyPr>
          <a:lstStyle/>
          <a:p>
            <a:r>
              <a:rPr lang="en-CA" sz="2800" b="1" dirty="0">
                <a:solidFill>
                  <a:schemeClr val="accent3"/>
                </a:solidFill>
                <a:latin typeface="Arial" panose="020B0604020202020204" pitchFamily="34" charset="0"/>
              </a:rPr>
              <a:t>What forms the groundwork of the EMS? </a:t>
            </a:r>
            <a:endParaRPr lang="en-CA" sz="2800" dirty="0">
              <a:solidFill>
                <a:schemeClr val="accent3"/>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087914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Defining Environmental Aspects and Impacts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41</a:t>
            </a:fld>
            <a:endParaRPr lang="en-US" noProof="0" dirty="0"/>
          </a:p>
        </p:txBody>
      </p:sp>
      <p:sp>
        <p:nvSpPr>
          <p:cNvPr id="7" name="Rectangle 5"/>
          <p:cNvSpPr txBox="1">
            <a:spLocks noChangeArrowheads="1"/>
          </p:cNvSpPr>
          <p:nvPr/>
        </p:nvSpPr>
        <p:spPr>
          <a:xfrm>
            <a:off x="432000" y="1095625"/>
            <a:ext cx="9822883" cy="32131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20000"/>
              </a:spcBef>
              <a:buClr>
                <a:schemeClr val="accent1"/>
              </a:buClr>
              <a:buFont typeface="Wingdings" panose="05000000000000000000" pitchFamily="2" charset="2"/>
              <a:buChar char="§"/>
            </a:pPr>
            <a:r>
              <a:rPr lang="en-CA" altLang="en-US" sz="2400" dirty="0"/>
              <a:t>What aspect is involved in your workplace?</a:t>
            </a:r>
          </a:p>
          <a:p>
            <a:pPr eaLnBrk="0" hangingPunct="0">
              <a:spcBef>
                <a:spcPct val="20000"/>
              </a:spcBef>
              <a:buClr>
                <a:schemeClr val="accent1"/>
              </a:buClr>
              <a:buFont typeface="Wingdings" panose="05000000000000000000" pitchFamily="2" charset="2"/>
              <a:buChar char="§"/>
            </a:pPr>
            <a:r>
              <a:rPr lang="en-CA" altLang="en-US" sz="2400" dirty="0"/>
              <a:t>What is a related impact?</a:t>
            </a:r>
          </a:p>
        </p:txBody>
      </p:sp>
      <p:sp>
        <p:nvSpPr>
          <p:cNvPr id="6" name="Rectangle 323"/>
          <p:cNvSpPr>
            <a:spLocks noChangeArrowheads="1"/>
          </p:cNvSpPr>
          <p:nvPr/>
        </p:nvSpPr>
        <p:spPr bwMode="auto">
          <a:xfrm>
            <a:off x="2806498" y="1832310"/>
            <a:ext cx="6988175"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spAutoFit/>
          </a:bodyPr>
          <a:lstStyle/>
          <a:p>
            <a:pPr algn="l">
              <a:buFont typeface="Wingdings" panose="05000000000000000000" pitchFamily="2" charset="2"/>
              <a:buNone/>
            </a:pPr>
            <a:endParaRPr lang="en-US" altLang="en-US" sz="2400" b="0" dirty="0"/>
          </a:p>
          <a:p>
            <a:pPr algn="l">
              <a:buFont typeface="Wingdings" panose="05000000000000000000" pitchFamily="2" charset="2"/>
              <a:buNone/>
            </a:pPr>
            <a:r>
              <a:rPr lang="en-US" altLang="en-US" sz="2400" b="0" dirty="0"/>
              <a:t>Example:</a:t>
            </a:r>
            <a:r>
              <a:rPr lang="en-US" altLang="en-US" sz="2400" dirty="0"/>
              <a:t> </a:t>
            </a:r>
          </a:p>
        </p:txBody>
      </p:sp>
      <p:sp>
        <p:nvSpPr>
          <p:cNvPr id="8" name="Rectangle 324"/>
          <p:cNvSpPr>
            <a:spLocks noChangeArrowheads="1"/>
          </p:cNvSpPr>
          <p:nvPr/>
        </p:nvSpPr>
        <p:spPr bwMode="auto">
          <a:xfrm>
            <a:off x="4463850" y="2881388"/>
            <a:ext cx="5183764" cy="135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Tx/>
              <a:buFontTx/>
              <a:buNone/>
            </a:pPr>
            <a:r>
              <a:rPr lang="en-US" altLang="en-US" sz="2000" b="0" dirty="0">
                <a:effectLst>
                  <a:outerShdw blurRad="38100" dist="38100" dir="2700000" algn="tl">
                    <a:srgbClr val="C0C0C0"/>
                  </a:outerShdw>
                </a:effectLst>
                <a:latin typeface="Tahoma" panose="020B0604030504040204" pitchFamily="34" charset="0"/>
              </a:rPr>
              <a:t>ASPECT </a:t>
            </a:r>
            <a:r>
              <a:rPr lang="en-US" altLang="en-US" sz="2000" b="0" dirty="0">
                <a:latin typeface="Tahoma" panose="020B0604030504040204" pitchFamily="34" charset="0"/>
              </a:rPr>
              <a:t>-  Electricity use</a:t>
            </a:r>
          </a:p>
          <a:p>
            <a:pPr eaLnBrk="0" hangingPunct="0">
              <a:spcBef>
                <a:spcPct val="20000"/>
              </a:spcBef>
              <a:buClrTx/>
              <a:buFontTx/>
              <a:buNone/>
            </a:pPr>
            <a:r>
              <a:rPr lang="en-US" altLang="en-US" sz="2000" b="0" dirty="0">
                <a:effectLst>
                  <a:outerShdw blurRad="38100" dist="38100" dir="2700000" algn="tl">
                    <a:srgbClr val="C0C0C0"/>
                  </a:outerShdw>
                </a:effectLst>
                <a:latin typeface="Tahoma" panose="020B0604030504040204" pitchFamily="34" charset="0"/>
              </a:rPr>
              <a:t>IMPACT </a:t>
            </a:r>
            <a:r>
              <a:rPr lang="en-US" altLang="en-US" sz="2000" b="0" dirty="0">
                <a:latin typeface="Tahoma" panose="020B0604030504040204" pitchFamily="34" charset="0"/>
              </a:rPr>
              <a:t>- Air Pollution, Global warming</a:t>
            </a:r>
          </a:p>
          <a:p>
            <a:pPr eaLnBrk="0" hangingPunct="0">
              <a:spcBef>
                <a:spcPct val="20000"/>
              </a:spcBef>
              <a:buClrTx/>
              <a:buFontTx/>
              <a:buAutoNum type="arabicPeriod"/>
            </a:pPr>
            <a:endParaRPr lang="en-US" altLang="en-US" sz="2000" b="0" dirty="0">
              <a:latin typeface="Tahoma" panose="020B0604030504040204" pitchFamily="34" charset="0"/>
            </a:endParaRPr>
          </a:p>
          <a:p>
            <a:pPr eaLnBrk="0" hangingPunct="0">
              <a:spcBef>
                <a:spcPct val="20000"/>
              </a:spcBef>
              <a:buClrTx/>
              <a:buFontTx/>
              <a:buAutoNum type="arabicPeriod"/>
            </a:pPr>
            <a:endParaRPr lang="en-US" altLang="en-US" sz="2000" b="0" dirty="0">
              <a:latin typeface="Tahoma" panose="020B0604030504040204" pitchFamily="34" charset="0"/>
            </a:endParaRPr>
          </a:p>
          <a:p>
            <a:pPr eaLnBrk="0" hangingPunct="0">
              <a:spcBef>
                <a:spcPct val="20000"/>
              </a:spcBef>
              <a:buClrTx/>
              <a:buFontTx/>
              <a:buAutoNum type="arabicPeriod"/>
            </a:pPr>
            <a:endParaRPr lang="en-US" altLang="en-US" sz="2000" b="0" dirty="0">
              <a:latin typeface="Tahoma" panose="020B0604030504040204" pitchFamily="34" charset="0"/>
            </a:endParaRPr>
          </a:p>
          <a:p>
            <a:pPr eaLnBrk="0" hangingPunct="0">
              <a:spcBef>
                <a:spcPct val="20000"/>
              </a:spcBef>
              <a:buClrTx/>
              <a:buFontTx/>
              <a:buNone/>
            </a:pPr>
            <a:r>
              <a:rPr lang="en-US" altLang="en-US" sz="2000" b="0" dirty="0">
                <a:effectLst>
                  <a:outerShdw blurRad="38100" dist="38100" dir="2700000" algn="tl">
                    <a:srgbClr val="C0C0C0"/>
                  </a:outerShdw>
                </a:effectLst>
                <a:latin typeface="Tahoma" panose="020B0604030504040204" pitchFamily="34" charset="0"/>
              </a:rPr>
              <a:t>ASPECT</a:t>
            </a:r>
            <a:r>
              <a:rPr lang="en-US" altLang="en-US" sz="2000" b="0" dirty="0">
                <a:latin typeface="Tahoma" panose="020B0604030504040204" pitchFamily="34" charset="0"/>
              </a:rPr>
              <a:t> – Reusing treated water</a:t>
            </a:r>
          </a:p>
          <a:p>
            <a:pPr eaLnBrk="0" hangingPunct="0">
              <a:spcBef>
                <a:spcPct val="20000"/>
              </a:spcBef>
              <a:buClrTx/>
              <a:buFontTx/>
              <a:buNone/>
            </a:pPr>
            <a:r>
              <a:rPr lang="en-US" altLang="en-US" sz="2000" b="0" dirty="0">
                <a:effectLst>
                  <a:outerShdw blurRad="38100" dist="38100" dir="2700000" algn="tl">
                    <a:srgbClr val="C0C0C0"/>
                  </a:outerShdw>
                </a:effectLst>
                <a:latin typeface="Tahoma" panose="020B0604030504040204" pitchFamily="34" charset="0"/>
              </a:rPr>
              <a:t>IMPACT</a:t>
            </a:r>
            <a:r>
              <a:rPr lang="en-US" altLang="en-US" sz="2000" b="0" dirty="0">
                <a:latin typeface="Tahoma" panose="020B0604030504040204" pitchFamily="34" charset="0"/>
              </a:rPr>
              <a:t> - Conservation of natural resources</a:t>
            </a:r>
            <a:endParaRPr lang="en-US" altLang="en-US" sz="2000" b="0" dirty="0">
              <a:effectLst>
                <a:outerShdw blurRad="38100" dist="38100" dir="2700000" algn="tl">
                  <a:srgbClr val="C0C0C0"/>
                </a:outerShdw>
              </a:effectLst>
              <a:latin typeface="Tahoma" panose="020B0604030504040204" pitchFamily="34" charset="0"/>
            </a:endParaRPr>
          </a:p>
        </p:txBody>
      </p:sp>
      <p:sp>
        <p:nvSpPr>
          <p:cNvPr id="9" name="AutoShape 325"/>
          <p:cNvSpPr>
            <a:spLocks noChangeArrowheads="1"/>
          </p:cNvSpPr>
          <p:nvPr/>
        </p:nvSpPr>
        <p:spPr bwMode="auto">
          <a:xfrm>
            <a:off x="3070818" y="2881388"/>
            <a:ext cx="1128713" cy="10001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en-US" altLang="en-US" sz="2000" dirty="0">
                <a:latin typeface="Trebuchet MS" panose="020B0603020202020204" pitchFamily="34" charset="0"/>
              </a:rPr>
              <a:t>Negative</a:t>
            </a:r>
          </a:p>
        </p:txBody>
      </p:sp>
      <p:sp>
        <p:nvSpPr>
          <p:cNvPr id="11" name="AutoShape 326"/>
          <p:cNvSpPr>
            <a:spLocks noChangeArrowheads="1"/>
          </p:cNvSpPr>
          <p:nvPr/>
        </p:nvSpPr>
        <p:spPr bwMode="auto">
          <a:xfrm>
            <a:off x="3132731" y="4753051"/>
            <a:ext cx="1066800" cy="914400"/>
          </a:xfrm>
          <a:prstGeom prst="flowChartPunchedTap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buFontTx/>
              <a:buNone/>
            </a:pPr>
            <a:r>
              <a:rPr lang="en-US" altLang="en-US" sz="2000">
                <a:latin typeface="Trebuchet MS" panose="020B0603020202020204" pitchFamily="34" charset="0"/>
              </a:rPr>
              <a:t>Positive</a:t>
            </a:r>
          </a:p>
        </p:txBody>
      </p:sp>
      <p:sp>
        <p:nvSpPr>
          <p:cNvPr id="12" name="Rectangle 327"/>
          <p:cNvSpPr>
            <a:spLocks noChangeArrowheads="1"/>
          </p:cNvSpPr>
          <p:nvPr/>
        </p:nvSpPr>
        <p:spPr bwMode="auto">
          <a:xfrm>
            <a:off x="2806499" y="4478413"/>
            <a:ext cx="6988175" cy="144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en-CA"/>
          </a:p>
        </p:txBody>
      </p:sp>
      <p:sp>
        <p:nvSpPr>
          <p:cNvPr id="13" name="Rectangle 329"/>
          <p:cNvSpPr>
            <a:spLocks noChangeArrowheads="1"/>
          </p:cNvSpPr>
          <p:nvPr/>
        </p:nvSpPr>
        <p:spPr bwMode="auto">
          <a:xfrm>
            <a:off x="2806499" y="2665488"/>
            <a:ext cx="6988175" cy="144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en-CA"/>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44085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Examples of Aspects and its Impacts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42</a:t>
            </a:fld>
            <a:endParaRPr lang="en-US" noProof="0" dirty="0"/>
          </a:p>
        </p:txBody>
      </p:sp>
      <p:pic>
        <p:nvPicPr>
          <p:cNvPr id="5" name="Content Placeholder 4"/>
          <p:cNvPicPr>
            <a:picLocks noGrp="1" noChangeAspect="1"/>
          </p:cNvPicPr>
          <p:nvPr>
            <p:ph idx="1"/>
          </p:nvPr>
        </p:nvPicPr>
        <p:blipFill>
          <a:blip r:embed="rId3"/>
          <a:stretch>
            <a:fillRect/>
          </a:stretch>
        </p:blipFill>
        <p:spPr>
          <a:xfrm>
            <a:off x="5677200" y="1990725"/>
            <a:ext cx="6251169" cy="3458227"/>
          </a:xfrm>
          <a:prstGeom prst="rect">
            <a:avLst/>
          </a:prstGeom>
        </p:spPr>
      </p:pic>
      <p:pic>
        <p:nvPicPr>
          <p:cNvPr id="2" name="Picture 1"/>
          <p:cNvPicPr>
            <a:picLocks noChangeAspect="1"/>
          </p:cNvPicPr>
          <p:nvPr/>
        </p:nvPicPr>
        <p:blipFill>
          <a:blip r:embed="rId4"/>
          <a:stretch>
            <a:fillRect/>
          </a:stretch>
        </p:blipFill>
        <p:spPr>
          <a:xfrm>
            <a:off x="166756" y="1467881"/>
            <a:ext cx="5423551" cy="1837294"/>
          </a:xfrm>
          <a:prstGeom prst="rect">
            <a:avLst/>
          </a:prstGeom>
        </p:spPr>
      </p:pic>
      <p:pic>
        <p:nvPicPr>
          <p:cNvPr id="7" name="Picture 6"/>
          <p:cNvPicPr>
            <a:picLocks noChangeAspect="1"/>
          </p:cNvPicPr>
          <p:nvPr/>
        </p:nvPicPr>
        <p:blipFill>
          <a:blip r:embed="rId5"/>
          <a:stretch>
            <a:fillRect/>
          </a:stretch>
        </p:blipFill>
        <p:spPr>
          <a:xfrm>
            <a:off x="120300" y="3476625"/>
            <a:ext cx="5383115" cy="285837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58800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9B51A1E-902D-48AF-9020-955120F399B6}" type="slidenum">
              <a:rPr lang="en-US" noProof="0" smtClean="0"/>
              <a:pPr/>
              <a:t>43</a:t>
            </a:fld>
            <a:endParaRPr lang="en-US"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10" name="Rectangle 2"/>
          <p:cNvSpPr txBox="1">
            <a:spLocks noChangeArrowheads="1"/>
          </p:cNvSpPr>
          <p:nvPr/>
        </p:nvSpPr>
        <p:spPr>
          <a:xfrm>
            <a:off x="432000" y="432000"/>
            <a:ext cx="11340000" cy="432000"/>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altLang="en-US" smtClean="0"/>
              <a:t>How does your job affect the environment?</a:t>
            </a:r>
            <a:endParaRPr lang="en-US" altLang="en-US"/>
          </a:p>
        </p:txBody>
      </p:sp>
      <p:pic>
        <p:nvPicPr>
          <p:cNvPr id="11" name="Picture 7" descr="West View of Diesel T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375" y="773316"/>
            <a:ext cx="3489325" cy="2616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a:spLocks noChangeArrowheads="1"/>
          </p:cNvSpPr>
          <p:nvPr/>
        </p:nvSpPr>
        <p:spPr bwMode="auto">
          <a:xfrm>
            <a:off x="211597" y="1268413"/>
            <a:ext cx="1016906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Tx/>
              <a:buFontTx/>
              <a:buNone/>
            </a:pPr>
            <a:r>
              <a:rPr lang="en-US" altLang="en-US" sz="2800" dirty="0">
                <a:solidFill>
                  <a:srgbClr val="003399"/>
                </a:solidFill>
                <a:latin typeface="Comic Sans MS" panose="030F0702030302020204" pitchFamily="66" charset="0"/>
              </a:rPr>
              <a:t>ASPECT:</a:t>
            </a:r>
          </a:p>
          <a:p>
            <a:pPr eaLnBrk="0" hangingPunct="0">
              <a:spcBef>
                <a:spcPct val="20000"/>
              </a:spcBef>
              <a:buClrTx/>
              <a:buFontTx/>
              <a:buNone/>
            </a:pPr>
            <a:r>
              <a:rPr lang="en-US" altLang="en-US" sz="2800" dirty="0">
                <a:solidFill>
                  <a:srgbClr val="003399"/>
                </a:solidFill>
                <a:latin typeface="Tahoma" panose="020B0604030504040204" pitchFamily="34" charset="0"/>
              </a:rPr>
              <a:t>Storage and use of diesel fuel.</a:t>
            </a: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r>
              <a:rPr lang="en-US" altLang="en-US" sz="2800" dirty="0" smtClean="0">
                <a:solidFill>
                  <a:srgbClr val="003399"/>
                </a:solidFill>
                <a:latin typeface="Comic Sans MS" panose="030F0702030302020204" pitchFamily="66" charset="0"/>
              </a:rPr>
              <a:t>IMPACT:</a:t>
            </a: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r>
              <a:rPr lang="en-US" altLang="en-US" sz="2800" dirty="0">
                <a:solidFill>
                  <a:srgbClr val="FF0000"/>
                </a:solidFill>
                <a:latin typeface="Tahoma" panose="020B0604030504040204" pitchFamily="34" charset="0"/>
              </a:rPr>
              <a:t>Potential spill/leak of fuel and/or incorrect disposal can </a:t>
            </a:r>
          </a:p>
          <a:p>
            <a:pPr eaLnBrk="0" hangingPunct="0">
              <a:spcBef>
                <a:spcPct val="20000"/>
              </a:spcBef>
              <a:buClrTx/>
              <a:buFontTx/>
              <a:buNone/>
            </a:pPr>
            <a:r>
              <a:rPr lang="en-US" altLang="en-US" sz="2800" dirty="0">
                <a:solidFill>
                  <a:srgbClr val="FF0000"/>
                </a:solidFill>
                <a:latin typeface="Tahoma" panose="020B0604030504040204" pitchFamily="34" charset="0"/>
              </a:rPr>
              <a:t>pollute water.</a:t>
            </a:r>
            <a:endParaRPr lang="en-US" altLang="en-US" sz="2800" dirty="0">
              <a:solidFill>
                <a:srgbClr val="FF0000"/>
              </a:solidFill>
            </a:endParaRPr>
          </a:p>
        </p:txBody>
      </p:sp>
      <p:pic>
        <p:nvPicPr>
          <p:cNvPr id="13" name="Picture 6" descr="FuelContainmentTank 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473" y="3998233"/>
            <a:ext cx="3348037" cy="250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30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9B51A1E-902D-48AF-9020-955120F399B6}" type="slidenum">
              <a:rPr lang="en-US" noProof="0" smtClean="0"/>
              <a:pPr/>
              <a:t>44</a:t>
            </a:fld>
            <a:endParaRPr lang="en-US"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10" name="Rectangle 2"/>
          <p:cNvSpPr txBox="1">
            <a:spLocks noChangeArrowheads="1"/>
          </p:cNvSpPr>
          <p:nvPr/>
        </p:nvSpPr>
        <p:spPr>
          <a:xfrm>
            <a:off x="432000" y="432000"/>
            <a:ext cx="11340000" cy="432000"/>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altLang="en-US" smtClean="0"/>
              <a:t>How does your job affect the environment?</a:t>
            </a:r>
            <a:endParaRPr lang="en-US" altLang="en-US"/>
          </a:p>
        </p:txBody>
      </p:sp>
      <p:sp>
        <p:nvSpPr>
          <p:cNvPr id="9" name="Rectangle 3"/>
          <p:cNvSpPr>
            <a:spLocks noChangeArrowheads="1"/>
          </p:cNvSpPr>
          <p:nvPr/>
        </p:nvSpPr>
        <p:spPr bwMode="auto">
          <a:xfrm>
            <a:off x="432000" y="1125538"/>
            <a:ext cx="1116803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Tx/>
              <a:buFontTx/>
              <a:buNone/>
            </a:pPr>
            <a:r>
              <a:rPr lang="en-US" altLang="en-US" sz="2800" dirty="0">
                <a:solidFill>
                  <a:srgbClr val="003399"/>
                </a:solidFill>
                <a:latin typeface="Comic Sans MS" panose="030F0702030302020204" pitchFamily="66" charset="0"/>
              </a:rPr>
              <a:t>ASPECT</a:t>
            </a:r>
            <a:r>
              <a:rPr lang="en-US" altLang="en-US" sz="2800" dirty="0" smtClean="0">
                <a:solidFill>
                  <a:srgbClr val="003399"/>
                </a:solidFill>
                <a:latin typeface="Comic Sans MS" panose="030F0702030302020204" pitchFamily="66" charset="0"/>
              </a:rPr>
              <a:t>: </a:t>
            </a:r>
          </a:p>
          <a:p>
            <a:pPr eaLnBrk="0" hangingPunct="0">
              <a:spcBef>
                <a:spcPct val="20000"/>
              </a:spcBef>
              <a:buClrTx/>
              <a:buFontTx/>
              <a:buNone/>
            </a:pPr>
            <a:r>
              <a:rPr lang="en-US" altLang="en-US" sz="2800" dirty="0" smtClean="0">
                <a:solidFill>
                  <a:srgbClr val="003399"/>
                </a:solidFill>
                <a:latin typeface="Comic Sans MS" panose="030F0702030302020204" pitchFamily="66" charset="0"/>
              </a:rPr>
              <a:t>Waste Oil containment area</a:t>
            </a: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r>
              <a:rPr lang="en-US" altLang="en-US" sz="2800" dirty="0">
                <a:solidFill>
                  <a:srgbClr val="003399"/>
                </a:solidFill>
                <a:latin typeface="Comic Sans MS" panose="030F0702030302020204" pitchFamily="66" charset="0"/>
              </a:rPr>
              <a:t>IMPACTS:</a:t>
            </a:r>
          </a:p>
          <a:p>
            <a:pPr eaLnBrk="0" hangingPunct="0">
              <a:spcBef>
                <a:spcPct val="20000"/>
              </a:spcBef>
              <a:buClrTx/>
              <a:buFontTx/>
              <a:buAutoNum type="arabicPeriod"/>
            </a:pPr>
            <a:r>
              <a:rPr lang="en-US" altLang="en-US" sz="2800" dirty="0" smtClean="0">
                <a:solidFill>
                  <a:srgbClr val="FF0000"/>
                </a:solidFill>
                <a:latin typeface="Comic Sans MS" panose="030F0702030302020204" pitchFamily="66" charset="0"/>
              </a:rPr>
              <a:t>Land contamination if spilled</a:t>
            </a:r>
          </a:p>
          <a:p>
            <a:pPr eaLnBrk="0" hangingPunct="0">
              <a:spcBef>
                <a:spcPct val="20000"/>
              </a:spcBef>
              <a:buClrTx/>
              <a:buFontTx/>
              <a:buAutoNum type="arabicPeriod"/>
            </a:pPr>
            <a:r>
              <a:rPr lang="en-US" altLang="en-US" sz="2800" dirty="0" smtClean="0">
                <a:solidFill>
                  <a:srgbClr val="FF0000"/>
                </a:solidFill>
                <a:latin typeface="Comic Sans MS" panose="030F0702030302020204" pitchFamily="66" charset="0"/>
              </a:rPr>
              <a:t>Water contamination</a:t>
            </a:r>
            <a:endParaRPr lang="en-US" altLang="en-US" sz="2800" dirty="0" smtClean="0">
              <a:solidFill>
                <a:srgbClr val="FF0000"/>
              </a:solidFill>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5747420" y="1125537"/>
            <a:ext cx="5801034" cy="4403195"/>
          </a:xfrm>
          <a:prstGeom prst="rect">
            <a:avLst/>
          </a:prstGeom>
        </p:spPr>
      </p:pic>
    </p:spTree>
    <p:extLst>
      <p:ext uri="{BB962C8B-B14F-4D97-AF65-F5344CB8AC3E}">
        <p14:creationId xmlns:p14="http://schemas.microsoft.com/office/powerpoint/2010/main" val="3713870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9B51A1E-902D-48AF-9020-955120F399B6}" type="slidenum">
              <a:rPr lang="en-US" noProof="0" smtClean="0"/>
              <a:pPr/>
              <a:t>45</a:t>
            </a:fld>
            <a:endParaRPr lang="en-US"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10" name="Rectangle 2"/>
          <p:cNvSpPr txBox="1">
            <a:spLocks noChangeArrowheads="1"/>
          </p:cNvSpPr>
          <p:nvPr/>
        </p:nvSpPr>
        <p:spPr>
          <a:xfrm>
            <a:off x="432000" y="432000"/>
            <a:ext cx="11340000" cy="432000"/>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altLang="en-US" smtClean="0"/>
              <a:t>How does your job affect the environment?</a:t>
            </a:r>
            <a:endParaRPr lang="en-US" altLang="en-US"/>
          </a:p>
        </p:txBody>
      </p:sp>
      <p:sp>
        <p:nvSpPr>
          <p:cNvPr id="9" name="Rectangle 3"/>
          <p:cNvSpPr>
            <a:spLocks noChangeArrowheads="1"/>
          </p:cNvSpPr>
          <p:nvPr/>
        </p:nvSpPr>
        <p:spPr bwMode="auto">
          <a:xfrm>
            <a:off x="432000" y="1125538"/>
            <a:ext cx="1116803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Tx/>
              <a:buFontTx/>
              <a:buNone/>
            </a:pPr>
            <a:r>
              <a:rPr lang="en-US" altLang="en-US" sz="2800" dirty="0">
                <a:solidFill>
                  <a:srgbClr val="003399"/>
                </a:solidFill>
                <a:latin typeface="Comic Sans MS" panose="030F0702030302020204" pitchFamily="66" charset="0"/>
              </a:rPr>
              <a:t>ASPECT</a:t>
            </a:r>
            <a:r>
              <a:rPr lang="en-US" altLang="en-US" sz="2800" dirty="0" smtClean="0">
                <a:solidFill>
                  <a:srgbClr val="003399"/>
                </a:solidFill>
                <a:latin typeface="Comic Sans MS" panose="030F0702030302020204" pitchFamily="66" charset="0"/>
              </a:rPr>
              <a:t>: </a:t>
            </a:r>
          </a:p>
          <a:p>
            <a:pPr eaLnBrk="0" hangingPunct="0">
              <a:spcBef>
                <a:spcPct val="20000"/>
              </a:spcBef>
              <a:buClrTx/>
              <a:buFontTx/>
              <a:buNone/>
            </a:pPr>
            <a:r>
              <a:rPr lang="en-US" altLang="en-US" sz="2800" dirty="0" smtClean="0">
                <a:solidFill>
                  <a:srgbClr val="003399"/>
                </a:solidFill>
                <a:latin typeface="Comic Sans MS" panose="030F0702030302020204" pitchFamily="66" charset="0"/>
              </a:rPr>
              <a:t>Dam inspection in tailings </a:t>
            </a:r>
          </a:p>
          <a:p>
            <a:pPr eaLnBrk="0" hangingPunct="0">
              <a:spcBef>
                <a:spcPct val="20000"/>
              </a:spcBef>
              <a:buClrTx/>
              <a:buFontTx/>
              <a:buNone/>
            </a:pPr>
            <a:r>
              <a:rPr lang="en-US" altLang="en-US" sz="2800" dirty="0" smtClean="0">
                <a:solidFill>
                  <a:srgbClr val="003399"/>
                </a:solidFill>
                <a:latin typeface="Comic Sans MS" panose="030F0702030302020204" pitchFamily="66" charset="0"/>
              </a:rPr>
              <a:t>management</a:t>
            </a:r>
            <a:endParaRPr lang="en-US" altLang="en-US" sz="2800" dirty="0">
              <a:solidFill>
                <a:srgbClr val="003399"/>
              </a:solidFill>
              <a:latin typeface="Comic Sans MS" panose="030F0702030302020204" pitchFamily="66" charset="0"/>
            </a:endParaRPr>
          </a:p>
          <a:p>
            <a:pPr eaLnBrk="0" hangingPunct="0">
              <a:spcBef>
                <a:spcPct val="20000"/>
              </a:spcBef>
              <a:buClrTx/>
              <a:buFontTx/>
              <a:buChar char="-"/>
            </a:pPr>
            <a:r>
              <a:rPr lang="en-US" altLang="en-US" sz="2800" dirty="0" smtClean="0">
                <a:solidFill>
                  <a:srgbClr val="003399"/>
                </a:solidFill>
                <a:latin typeface="Comic Sans MS" panose="030F0702030302020204" pitchFamily="66" charset="0"/>
              </a:rPr>
              <a:t>Design integrity</a:t>
            </a:r>
            <a:endParaRPr lang="en-US" altLang="en-US" sz="2800" dirty="0">
              <a:solidFill>
                <a:srgbClr val="003399"/>
              </a:solidFill>
              <a:latin typeface="Comic Sans MS" panose="030F0702030302020204" pitchFamily="66" charset="0"/>
            </a:endParaRPr>
          </a:p>
          <a:p>
            <a:pPr marL="0" indent="0" eaLnBrk="0" hangingPunct="0">
              <a:spcBef>
                <a:spcPct val="20000"/>
              </a:spcBef>
              <a:buClrTx/>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r>
              <a:rPr lang="en-US" altLang="en-US" sz="2800" dirty="0">
                <a:solidFill>
                  <a:srgbClr val="003399"/>
                </a:solidFill>
                <a:latin typeface="Comic Sans MS" panose="030F0702030302020204" pitchFamily="66" charset="0"/>
              </a:rPr>
              <a:t>IMPACTS:</a:t>
            </a:r>
          </a:p>
          <a:p>
            <a:pPr eaLnBrk="0" hangingPunct="0">
              <a:spcBef>
                <a:spcPct val="20000"/>
              </a:spcBef>
              <a:buClrTx/>
              <a:buFontTx/>
              <a:buAutoNum type="arabicPeriod"/>
            </a:pPr>
            <a:r>
              <a:rPr lang="en-US" altLang="en-US" sz="2800" dirty="0" smtClean="0">
                <a:solidFill>
                  <a:srgbClr val="FF0000"/>
                </a:solidFill>
                <a:latin typeface="Comic Sans MS" panose="030F0702030302020204" pitchFamily="66" charset="0"/>
              </a:rPr>
              <a:t>Soil erosion </a:t>
            </a:r>
          </a:p>
          <a:p>
            <a:pPr eaLnBrk="0" hangingPunct="0">
              <a:spcBef>
                <a:spcPct val="20000"/>
              </a:spcBef>
              <a:buClrTx/>
              <a:buFontTx/>
              <a:buAutoNum type="arabicPeriod"/>
            </a:pPr>
            <a:r>
              <a:rPr lang="en-US" altLang="en-US" sz="2800" dirty="0" smtClean="0">
                <a:solidFill>
                  <a:srgbClr val="FF0000"/>
                </a:solidFill>
                <a:latin typeface="Comic Sans MS" panose="030F0702030302020204" pitchFamily="66" charset="0"/>
              </a:rPr>
              <a:t>Spills from tailings solids, reclaim water/effluent</a:t>
            </a:r>
          </a:p>
        </p:txBody>
      </p:sp>
      <p:pic>
        <p:nvPicPr>
          <p:cNvPr id="2" name="Picture 1"/>
          <p:cNvPicPr>
            <a:picLocks noChangeAspect="1"/>
          </p:cNvPicPr>
          <p:nvPr/>
        </p:nvPicPr>
        <p:blipFill>
          <a:blip r:embed="rId4"/>
          <a:stretch>
            <a:fillRect/>
          </a:stretch>
        </p:blipFill>
        <p:spPr>
          <a:xfrm>
            <a:off x="4953088" y="1093052"/>
            <a:ext cx="6830705" cy="3589015"/>
          </a:xfrm>
          <a:prstGeom prst="rect">
            <a:avLst/>
          </a:prstGeom>
        </p:spPr>
      </p:pic>
    </p:spTree>
    <p:extLst>
      <p:ext uri="{BB962C8B-B14F-4D97-AF65-F5344CB8AC3E}">
        <p14:creationId xmlns:p14="http://schemas.microsoft.com/office/powerpoint/2010/main" val="3813655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9B51A1E-902D-48AF-9020-955120F399B6}" type="slidenum">
              <a:rPr lang="en-US" noProof="0" smtClean="0"/>
              <a:pPr/>
              <a:t>46</a:t>
            </a:fld>
            <a:endParaRPr lang="en-US"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
        <p:nvSpPr>
          <p:cNvPr id="10" name="Rectangle 2"/>
          <p:cNvSpPr txBox="1">
            <a:spLocks noChangeArrowheads="1"/>
          </p:cNvSpPr>
          <p:nvPr/>
        </p:nvSpPr>
        <p:spPr>
          <a:xfrm>
            <a:off x="432000" y="432000"/>
            <a:ext cx="11340000" cy="432000"/>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altLang="en-US" smtClean="0"/>
              <a:t>How does your job affect the environment?</a:t>
            </a:r>
            <a:endParaRPr lang="en-US" altLang="en-US"/>
          </a:p>
        </p:txBody>
      </p:sp>
      <p:sp>
        <p:nvSpPr>
          <p:cNvPr id="9" name="Rectangle 3"/>
          <p:cNvSpPr>
            <a:spLocks noChangeArrowheads="1"/>
          </p:cNvSpPr>
          <p:nvPr/>
        </p:nvSpPr>
        <p:spPr bwMode="auto">
          <a:xfrm>
            <a:off x="432000" y="1125538"/>
            <a:ext cx="1116803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Tx/>
              <a:buFontTx/>
              <a:buNone/>
            </a:pPr>
            <a:r>
              <a:rPr lang="en-US" altLang="en-US" sz="2800" dirty="0">
                <a:solidFill>
                  <a:srgbClr val="003399"/>
                </a:solidFill>
                <a:latin typeface="Comic Sans MS" panose="030F0702030302020204" pitchFamily="66" charset="0"/>
              </a:rPr>
              <a:t>ASPECT</a:t>
            </a:r>
            <a:r>
              <a:rPr lang="en-US" altLang="en-US" sz="2800" dirty="0" smtClean="0">
                <a:solidFill>
                  <a:srgbClr val="003399"/>
                </a:solidFill>
                <a:latin typeface="Comic Sans MS" panose="030F0702030302020204" pitchFamily="66" charset="0"/>
              </a:rPr>
              <a:t>: </a:t>
            </a:r>
          </a:p>
          <a:p>
            <a:pPr eaLnBrk="0" hangingPunct="0">
              <a:spcBef>
                <a:spcPct val="20000"/>
              </a:spcBef>
              <a:buClrTx/>
              <a:buFontTx/>
              <a:buNone/>
            </a:pPr>
            <a:r>
              <a:rPr lang="en-US" altLang="en-US" sz="2800" dirty="0" smtClean="0">
                <a:solidFill>
                  <a:srgbClr val="003399"/>
                </a:solidFill>
                <a:latin typeface="Comic Sans MS" panose="030F0702030302020204" pitchFamily="66" charset="0"/>
              </a:rPr>
              <a:t>Hydro seeding</a:t>
            </a: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endParaRPr lang="en-US" altLang="en-US" sz="2800" dirty="0">
              <a:solidFill>
                <a:srgbClr val="003399"/>
              </a:solidFill>
              <a:latin typeface="Comic Sans MS" panose="030F0702030302020204" pitchFamily="66" charset="0"/>
            </a:endParaRPr>
          </a:p>
          <a:p>
            <a:pPr eaLnBrk="0" hangingPunct="0">
              <a:spcBef>
                <a:spcPct val="20000"/>
              </a:spcBef>
              <a:buClrTx/>
              <a:buFontTx/>
              <a:buNone/>
            </a:pPr>
            <a:r>
              <a:rPr lang="en-US" altLang="en-US" sz="2800" dirty="0">
                <a:solidFill>
                  <a:srgbClr val="003399"/>
                </a:solidFill>
                <a:latin typeface="Comic Sans MS" panose="030F0702030302020204" pitchFamily="66" charset="0"/>
              </a:rPr>
              <a:t>IMPACTS:</a:t>
            </a:r>
          </a:p>
          <a:p>
            <a:pPr eaLnBrk="0" hangingPunct="0">
              <a:spcBef>
                <a:spcPct val="20000"/>
              </a:spcBef>
              <a:buClrTx/>
              <a:buFontTx/>
              <a:buAutoNum type="arabicPeriod"/>
            </a:pPr>
            <a:r>
              <a:rPr lang="en-US" altLang="en-US" sz="2800" dirty="0" smtClean="0">
                <a:solidFill>
                  <a:schemeClr val="accent3"/>
                </a:solidFill>
                <a:latin typeface="Comic Sans MS" panose="030F0702030302020204" pitchFamily="66" charset="0"/>
              </a:rPr>
              <a:t>Dust suppression</a:t>
            </a:r>
          </a:p>
          <a:p>
            <a:pPr eaLnBrk="0" hangingPunct="0">
              <a:spcBef>
                <a:spcPct val="20000"/>
              </a:spcBef>
              <a:buClrTx/>
              <a:buFontTx/>
              <a:buAutoNum type="arabicPeriod"/>
            </a:pPr>
            <a:r>
              <a:rPr lang="en-US" altLang="en-US" sz="2800" dirty="0" smtClean="0">
                <a:solidFill>
                  <a:schemeClr val="accent3"/>
                </a:solidFill>
                <a:latin typeface="Comic Sans MS" panose="030F0702030302020204" pitchFamily="66" charset="0"/>
              </a:rPr>
              <a:t>Erosion control, land reclamation, soil remediation.</a:t>
            </a:r>
            <a:endParaRPr lang="en-US" altLang="en-US" sz="2800" dirty="0">
              <a:solidFill>
                <a:schemeClr val="accent3"/>
              </a:solidFill>
              <a:latin typeface="Comic Sans MS" panose="030F0702030302020204" pitchFamily="66" charset="0"/>
            </a:endParaRPr>
          </a:p>
        </p:txBody>
      </p:sp>
      <p:pic>
        <p:nvPicPr>
          <p:cNvPr id="2" name="Picture 1"/>
          <p:cNvPicPr>
            <a:picLocks noChangeAspect="1"/>
          </p:cNvPicPr>
          <p:nvPr/>
        </p:nvPicPr>
        <p:blipFill>
          <a:blip r:embed="rId4"/>
          <a:stretch>
            <a:fillRect/>
          </a:stretch>
        </p:blipFill>
        <p:spPr>
          <a:xfrm>
            <a:off x="5588001" y="1125538"/>
            <a:ext cx="5503572" cy="4157662"/>
          </a:xfrm>
          <a:prstGeom prst="rect">
            <a:avLst/>
          </a:prstGeom>
        </p:spPr>
      </p:pic>
    </p:spTree>
    <p:extLst>
      <p:ext uri="{BB962C8B-B14F-4D97-AF65-F5344CB8AC3E}">
        <p14:creationId xmlns:p14="http://schemas.microsoft.com/office/powerpoint/2010/main" val="842004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CA" dirty="0"/>
              <a:t>Your Role and Responsibility in EMS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47</a:t>
            </a:fld>
            <a:endParaRPr lang="en-US" noProof="0" dirty="0"/>
          </a:p>
        </p:txBody>
      </p:sp>
      <p:sp>
        <p:nvSpPr>
          <p:cNvPr id="17" name="Rectangle 5"/>
          <p:cNvSpPr txBox="1">
            <a:spLocks noChangeArrowheads="1"/>
          </p:cNvSpPr>
          <p:nvPr/>
        </p:nvSpPr>
        <p:spPr>
          <a:xfrm>
            <a:off x="431999" y="1299098"/>
            <a:ext cx="11432530" cy="32131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20000"/>
              </a:spcBef>
              <a:buClr>
                <a:schemeClr val="accent1"/>
              </a:buClr>
              <a:buFont typeface="Wingdings" panose="05000000000000000000" pitchFamily="2" charset="2"/>
              <a:buChar char="§"/>
            </a:pPr>
            <a:r>
              <a:rPr lang="en-CA" altLang="en-US" sz="2400" dirty="0"/>
              <a:t>Know your environmental policy </a:t>
            </a:r>
          </a:p>
          <a:p>
            <a:pPr eaLnBrk="0" hangingPunct="0">
              <a:spcBef>
                <a:spcPct val="20000"/>
              </a:spcBef>
              <a:buClr>
                <a:schemeClr val="accent1"/>
              </a:buClr>
              <a:buFont typeface="Wingdings" panose="05000000000000000000" pitchFamily="2" charset="2"/>
              <a:buChar char="§"/>
            </a:pPr>
            <a:r>
              <a:rPr lang="en-CA" altLang="en-US" sz="2400" dirty="0"/>
              <a:t>Know your organization’s role in achieving and maintaining the EMS </a:t>
            </a:r>
          </a:p>
          <a:p>
            <a:pPr marL="0" indent="0" eaLnBrk="0" hangingPunct="0">
              <a:spcBef>
                <a:spcPct val="20000"/>
              </a:spcBef>
              <a:buClr>
                <a:schemeClr val="accent1"/>
              </a:buClr>
              <a:buNone/>
            </a:pPr>
            <a:r>
              <a:rPr lang="en-CA" altLang="en-US" sz="2400" dirty="0"/>
              <a:t>    (environmental aspects, goals, and environmental management programs) </a:t>
            </a:r>
          </a:p>
          <a:p>
            <a:pPr eaLnBrk="0" hangingPunct="0">
              <a:spcBef>
                <a:spcPct val="20000"/>
              </a:spcBef>
              <a:buClr>
                <a:schemeClr val="accent1"/>
              </a:buClr>
              <a:buFont typeface="Wingdings" panose="05000000000000000000" pitchFamily="2" charset="2"/>
              <a:buChar char="§"/>
            </a:pPr>
            <a:r>
              <a:rPr lang="en-CA" altLang="en-US" sz="2400" dirty="0"/>
              <a:t>Work according to Standard Operating Procedures (SOPs)</a:t>
            </a:r>
          </a:p>
          <a:p>
            <a:pPr eaLnBrk="0" hangingPunct="0">
              <a:spcBef>
                <a:spcPct val="20000"/>
              </a:spcBef>
              <a:buClr>
                <a:schemeClr val="accent1"/>
              </a:buClr>
              <a:buFont typeface="Wingdings" panose="05000000000000000000" pitchFamily="2" charset="2"/>
              <a:buChar char="§"/>
            </a:pPr>
            <a:r>
              <a:rPr lang="en-CA" altLang="en-US" sz="2400" dirty="0"/>
              <a:t>Recognize the environmental impacts of your job </a:t>
            </a:r>
          </a:p>
          <a:p>
            <a:pPr eaLnBrk="0" hangingPunct="0">
              <a:spcBef>
                <a:spcPct val="20000"/>
              </a:spcBef>
              <a:buClr>
                <a:schemeClr val="accent1"/>
              </a:buClr>
              <a:buFont typeface="Wingdings" panose="05000000000000000000" pitchFamily="2" charset="2"/>
              <a:buChar char="§"/>
            </a:pPr>
            <a:r>
              <a:rPr lang="en-CA" altLang="en-US" sz="2400" dirty="0"/>
              <a:t>Identify and correct problems </a:t>
            </a:r>
          </a:p>
          <a:p>
            <a:pPr eaLnBrk="0" hangingPunct="0">
              <a:spcBef>
                <a:spcPct val="20000"/>
              </a:spcBef>
              <a:buClr>
                <a:schemeClr val="accent1"/>
              </a:buClr>
              <a:buFont typeface="Wingdings" panose="05000000000000000000" pitchFamily="2" charset="2"/>
              <a:buChar char="§"/>
            </a:pPr>
            <a:r>
              <a:rPr lang="en-CA" altLang="en-US" sz="2400" dirty="0"/>
              <a:t>Reduce environmental footprint </a:t>
            </a:r>
          </a:p>
          <a:p>
            <a:pPr eaLnBrk="0" hangingPunct="0">
              <a:spcBef>
                <a:spcPct val="20000"/>
              </a:spcBef>
              <a:buClr>
                <a:schemeClr val="accent1"/>
              </a:buClr>
              <a:buFont typeface="Wingdings" panose="05000000000000000000" pitchFamily="2" charset="2"/>
              <a:buChar char="§"/>
            </a:pPr>
            <a:r>
              <a:rPr lang="en-CA" altLang="en-US" sz="2400" dirty="0"/>
              <a:t>Suggest ways to improve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3348923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smtClean="0"/>
              <a:t>Questions?</a:t>
            </a:r>
            <a:endParaRPr lang="en-US" dirty="0"/>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48</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89754" y="80088"/>
            <a:ext cx="4760543" cy="628758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988186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rial view of ocean and land near the ocean">
            <a:extLst>
              <a:ext uri="{FF2B5EF4-FFF2-40B4-BE49-F238E27FC236}">
                <a16:creationId xmlns:a16="http://schemas.microsoft.com/office/drawing/2014/main" xmlns=""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p:pic>
      <p:sp>
        <p:nvSpPr>
          <p:cNvPr id="3" name="Title 2">
            <a:extLst>
              <a:ext uri="{FF2B5EF4-FFF2-40B4-BE49-F238E27FC236}">
                <a16:creationId xmlns:a16="http://schemas.microsoft.com/office/drawing/2014/main" xmlns="" id="{EBDC24D3-EEF0-4B69-A174-E4DFF7884894}"/>
              </a:ext>
            </a:extLst>
          </p:cNvPr>
          <p:cNvSpPr>
            <a:spLocks noGrp="1"/>
          </p:cNvSpPr>
          <p:nvPr>
            <p:ph type="ctrTitle"/>
          </p:nvPr>
        </p:nvSpPr>
        <p:spPr>
          <a:solidFill>
            <a:schemeClr val="bg1"/>
          </a:solidFill>
        </p:spPr>
        <p:txBody>
          <a:bodyPr/>
          <a:lstStyle/>
          <a:p>
            <a:r>
              <a:rPr lang="en-US" dirty="0">
                <a:solidFill>
                  <a:schemeClr val="tx2"/>
                </a:solidFill>
              </a:rPr>
              <a:t>Thank You</a:t>
            </a:r>
          </a:p>
        </p:txBody>
      </p:sp>
      <p:cxnSp>
        <p:nvCxnSpPr>
          <p:cNvPr id="5" name="Straight Connector 4" descr="Divider line">
            <a:extLst>
              <a:ext uri="{FF2B5EF4-FFF2-40B4-BE49-F238E27FC236}">
                <a16:creationId xmlns:a16="http://schemas.microsoft.com/office/drawing/2014/main" xmlns=""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Placeholder 28" descr="company logo">
            <a:extLst>
              <a:ext uri="{FF2B5EF4-FFF2-40B4-BE49-F238E27FC236}">
                <a16:creationId xmlns:a16="http://schemas.microsoft.com/office/drawing/2014/main" xmlns="" id="{F7A1C9A3-D9CA-3245-A622-A160A2C4AC84}"/>
              </a:ext>
            </a:extLst>
          </p:cNvPr>
          <p:cNvPicPr>
            <a:picLocks noGrp="1" noChangeAspect="1"/>
          </p:cNvPicPr>
          <p:nvPr>
            <p:ph type="pic" sz="quarter" idx="15"/>
          </p:nvPr>
        </p:nvPicPr>
        <p:blipFill>
          <a:blip r:embed="rId4"/>
          <a:srcRect l="946" r="946"/>
          <a:stretch>
            <a:fillRect/>
          </a:stretch>
        </p:blipFill>
        <p:spPr/>
      </p:pic>
      <p:sp>
        <p:nvSpPr>
          <p:cNvPr id="7" name="Subtitle 6">
            <a:extLst>
              <a:ext uri="{FF2B5EF4-FFF2-40B4-BE49-F238E27FC236}">
                <a16:creationId xmlns:a16="http://schemas.microsoft.com/office/drawing/2014/main" xmlns="" id="{ACCCCDAD-0E0B-437F-8CAA-0536470B2E2F}"/>
              </a:ext>
            </a:extLst>
          </p:cNvPr>
          <p:cNvSpPr>
            <a:spLocks noGrp="1"/>
          </p:cNvSpPr>
          <p:nvPr>
            <p:ph type="subTitle" idx="1"/>
          </p:nvPr>
        </p:nvSpPr>
        <p:spPr>
          <a:solidFill>
            <a:schemeClr val="tx1">
              <a:alpha val="59000"/>
            </a:schemeClr>
          </a:solidFill>
        </p:spPr>
        <p:txBody>
          <a:bodyPr/>
          <a:lstStyle/>
          <a:p>
            <a:r>
              <a:rPr lang="en-US" dirty="0"/>
              <a:t>Connie </a:t>
            </a:r>
            <a:r>
              <a:rPr lang="en-US" dirty="0" err="1"/>
              <a:t>Lum</a:t>
            </a:r>
            <a:r>
              <a:rPr lang="en-US" dirty="0"/>
              <a:t>, MA, BSc., EP(CEA)</a:t>
            </a:r>
          </a:p>
        </p:txBody>
      </p:sp>
      <p:pic>
        <p:nvPicPr>
          <p:cNvPr id="13" name="Graphic 12" descr="Person icon">
            <a:extLst>
              <a:ext uri="{FF2B5EF4-FFF2-40B4-BE49-F238E27FC236}">
                <a16:creationId xmlns:a16="http://schemas.microsoft.com/office/drawing/2014/main" xmlns="" id="{708AF784-88DE-4E89-A28B-BECD54FC11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84624" y="3886690"/>
            <a:ext cx="164463" cy="164463"/>
          </a:xfrm>
          <a:prstGeom prst="rect">
            <a:avLst/>
          </a:prstGeom>
        </p:spPr>
      </p:pic>
      <p:sp>
        <p:nvSpPr>
          <p:cNvPr id="9" name="Text Placeholder 8">
            <a:extLst>
              <a:ext uri="{FF2B5EF4-FFF2-40B4-BE49-F238E27FC236}">
                <a16:creationId xmlns:a16="http://schemas.microsoft.com/office/drawing/2014/main" xmlns="" id="{650F9D0C-7F14-4B83-A0A3-5710128C815A}"/>
              </a:ext>
            </a:extLst>
          </p:cNvPr>
          <p:cNvSpPr>
            <a:spLocks noGrp="1"/>
          </p:cNvSpPr>
          <p:nvPr>
            <p:ph type="body" sz="quarter" idx="13"/>
          </p:nvPr>
        </p:nvSpPr>
        <p:spPr/>
        <p:txBody>
          <a:bodyPr/>
          <a:lstStyle/>
          <a:p>
            <a:r>
              <a:rPr lang="en-US" dirty="0"/>
              <a:t>+1 519 635 2286</a:t>
            </a:r>
          </a:p>
        </p:txBody>
      </p:sp>
      <p:pic>
        <p:nvPicPr>
          <p:cNvPr id="15" name="Graphic 14" descr="Phone icon">
            <a:extLst>
              <a:ext uri="{FF2B5EF4-FFF2-40B4-BE49-F238E27FC236}">
                <a16:creationId xmlns:a16="http://schemas.microsoft.com/office/drawing/2014/main" xmlns="" id="{E276E47B-4C08-4FEC-AAE8-3DCCBA7EE72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284624" y="4196776"/>
            <a:ext cx="164463" cy="164463"/>
          </a:xfrm>
          <a:prstGeom prst="rect">
            <a:avLst/>
          </a:prstGeom>
        </p:spPr>
      </p:pic>
      <p:sp>
        <p:nvSpPr>
          <p:cNvPr id="10" name="Text Placeholder 9">
            <a:extLst>
              <a:ext uri="{FF2B5EF4-FFF2-40B4-BE49-F238E27FC236}">
                <a16:creationId xmlns:a16="http://schemas.microsoft.com/office/drawing/2014/main" xmlns="" id="{2EF9E03C-A81E-4083-9F20-EF8FFAF5914D}"/>
              </a:ext>
            </a:extLst>
          </p:cNvPr>
          <p:cNvSpPr>
            <a:spLocks noGrp="1"/>
          </p:cNvSpPr>
          <p:nvPr>
            <p:ph type="body" sz="quarter" idx="14"/>
          </p:nvPr>
        </p:nvSpPr>
        <p:spPr/>
        <p:txBody>
          <a:bodyPr/>
          <a:lstStyle/>
          <a:p>
            <a:r>
              <a:rPr lang="en-US" dirty="0"/>
              <a:t>connie@envirolum.com</a:t>
            </a:r>
          </a:p>
        </p:txBody>
      </p:sp>
      <p:pic>
        <p:nvPicPr>
          <p:cNvPr id="14" name="Graphic 13" descr="Email icon">
            <a:extLst>
              <a:ext uri="{FF2B5EF4-FFF2-40B4-BE49-F238E27FC236}">
                <a16:creationId xmlns:a16="http://schemas.microsoft.com/office/drawing/2014/main" xmlns="" id="{4F2D4997-93AD-4A62-8488-4572923DB81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284624" y="4530964"/>
            <a:ext cx="164463" cy="164463"/>
          </a:xfrm>
          <a:prstGeom prst="rect">
            <a:avLst/>
          </a:prstGeom>
        </p:spPr>
      </p:pic>
      <p:sp>
        <p:nvSpPr>
          <p:cNvPr id="26" name="Text Placeholder 25">
            <a:extLst>
              <a:ext uri="{FF2B5EF4-FFF2-40B4-BE49-F238E27FC236}">
                <a16:creationId xmlns:a16="http://schemas.microsoft.com/office/drawing/2014/main" xmlns="" id="{88557579-7DEF-FF4C-AD37-0E81A6BB3B75}"/>
              </a:ext>
            </a:extLst>
          </p:cNvPr>
          <p:cNvSpPr>
            <a:spLocks noGrp="1"/>
          </p:cNvSpPr>
          <p:nvPr>
            <p:ph type="body" sz="quarter" idx="16"/>
          </p:nvPr>
        </p:nvSpPr>
        <p:spPr/>
        <p:txBody>
          <a:bodyPr/>
          <a:lstStyle/>
          <a:p>
            <a:r>
              <a:rPr lang="en-US" dirty="0">
                <a:hlinkClick r:id="rId11"/>
              </a:rPr>
              <a:t>www.envirolum.com</a:t>
            </a:r>
            <a:r>
              <a:rPr lang="en-US" dirty="0"/>
              <a:t> </a:t>
            </a:r>
          </a:p>
        </p:txBody>
      </p:sp>
      <p:pic>
        <p:nvPicPr>
          <p:cNvPr id="30" name="Graphic 29" descr="World web icon">
            <a:extLst>
              <a:ext uri="{FF2B5EF4-FFF2-40B4-BE49-F238E27FC236}">
                <a16:creationId xmlns:a16="http://schemas.microsoft.com/office/drawing/2014/main" xmlns="" id="{07973E30-0C12-8442-90B5-47D1C45545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278999" y="4843614"/>
            <a:ext cx="170088" cy="170088"/>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43207" y="2452707"/>
            <a:ext cx="1787770" cy="1019029"/>
          </a:xfrm>
          <a:prstGeom prst="rect">
            <a:avLst/>
          </a:prstGeom>
        </p:spPr>
      </p:pic>
    </p:spTree>
    <p:extLst>
      <p:ext uri="{BB962C8B-B14F-4D97-AF65-F5344CB8AC3E}">
        <p14:creationId xmlns:p14="http://schemas.microsoft.com/office/powerpoint/2010/main" val="220142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4850297" y="86714"/>
            <a:ext cx="7254989" cy="4068402"/>
          </a:xfrm>
        </p:spPr>
        <p:txBody>
          <a:bodyPr/>
          <a:lstStyle/>
          <a:p>
            <a:r>
              <a:rPr lang="en-US" dirty="0"/>
              <a:t>PART 1: Train the Trainer</a:t>
            </a:r>
          </a:p>
        </p:txBody>
      </p:sp>
      <p:sp>
        <p:nvSpPr>
          <p:cNvPr id="7" name="Subtitle 6">
            <a:extLst>
              <a:ext uri="{FF2B5EF4-FFF2-40B4-BE49-F238E27FC236}">
                <a16:creationId xmlns:a16="http://schemas.microsoft.com/office/drawing/2014/main" xmlns="" id="{DA0FE6D5-D475-4CBB-A6C2-E3D991A36891}"/>
              </a:ext>
            </a:extLst>
          </p:cNvPr>
          <p:cNvSpPr>
            <a:spLocks noGrp="1"/>
          </p:cNvSpPr>
          <p:nvPr>
            <p:ph type="subTitle" idx="1"/>
          </p:nvPr>
        </p:nvSpPr>
        <p:spPr>
          <a:xfrm>
            <a:off x="4850297" y="4166110"/>
            <a:ext cx="7254989" cy="1818422"/>
          </a:xfrm>
        </p:spPr>
        <p:txBody>
          <a:bodyPr/>
          <a:lstStyle/>
          <a:p>
            <a:pPr marL="542925" lvl="1" indent="-276225" algn="r">
              <a:buFont typeface="Wingdings" panose="05000000000000000000" pitchFamily="2" charset="2"/>
              <a:buAutoNum type="arabicPeriod"/>
            </a:pPr>
            <a:r>
              <a:rPr lang="en-US" altLang="en-US" sz="1800" dirty="0">
                <a:solidFill>
                  <a:prstClr val="black">
                    <a:lumMod val="75000"/>
                    <a:lumOff val="25000"/>
                  </a:prstClr>
                </a:solidFill>
                <a:latin typeface="Arial" panose="020B0604020202020204" pitchFamily="34" charset="0"/>
              </a:rPr>
              <a:t>Introduction to ISO 14001:2015 and EMS</a:t>
            </a:r>
          </a:p>
        </p:txBody>
      </p:sp>
      <p:sp>
        <p:nvSpPr>
          <p:cNvPr id="5" name="Slide Number Placeholder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a:lstStyle/>
          <a:p>
            <a:fld id="{19B51A1E-902D-48AF-9020-955120F399B6}" type="slidenum">
              <a:rPr lang="en-US" smtClean="0"/>
              <a:pPr/>
              <a:t>5</a:t>
            </a:fld>
            <a:endParaRPr lang="en-US" dirty="0"/>
          </a:p>
        </p:txBody>
      </p:sp>
      <p:grpSp>
        <p:nvGrpSpPr>
          <p:cNvPr id="60" name="Group 59">
            <a:extLst>
              <a:ext uri="{FF2B5EF4-FFF2-40B4-BE49-F238E27FC236}">
                <a16:creationId xmlns:a16="http://schemas.microsoft.com/office/drawing/2014/main" xmlns="" id="{502D7333-D43E-4F9D-B14F-59FA693F743A}"/>
              </a:ext>
              <a:ext uri="{C183D7F6-B498-43B3-948B-1728B52AA6E4}">
                <adec:decorative xmlns:adec="http://schemas.microsoft.com/office/drawing/2017/decorative" xmlns="" val="1"/>
              </a:ext>
            </a:extLst>
          </p:cNvPr>
          <p:cNvGrpSpPr/>
          <p:nvPr/>
        </p:nvGrpSpPr>
        <p:grpSpPr>
          <a:xfrm>
            <a:off x="8203224" y="-109"/>
            <a:ext cx="3081180" cy="3011457"/>
            <a:chOff x="8203224" y="-109"/>
            <a:chExt cx="3081180" cy="3011457"/>
          </a:xfrm>
        </p:grpSpPr>
        <p:sp>
          <p:nvSpPr>
            <p:cNvPr id="50" name="Freeform: Shap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p:nvPicPr>
        <p:blipFill>
          <a:blip r:embed="rId3"/>
          <a:stretch>
            <a:fillRect/>
          </a:stretch>
        </p:blipFill>
        <p:spPr>
          <a:xfrm>
            <a:off x="89754" y="80088"/>
            <a:ext cx="4760543" cy="62875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03726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International Organization for Standardization</a:t>
            </a:r>
          </a:p>
        </p:txBody>
      </p:sp>
      <p:pic>
        <p:nvPicPr>
          <p:cNvPr id="6" name="Content Placeholder 5"/>
          <p:cNvPicPr>
            <a:picLocks noGrp="1" noChangeAspect="1"/>
          </p:cNvPicPr>
          <p:nvPr>
            <p:ph sz="half" idx="1"/>
          </p:nvPr>
        </p:nvPicPr>
        <p:blipFill>
          <a:blip r:embed="rId2"/>
          <a:stretch>
            <a:fillRect/>
          </a:stretch>
        </p:blipFill>
        <p:spPr>
          <a:xfrm>
            <a:off x="7721074" y="1759156"/>
            <a:ext cx="2457450" cy="847725"/>
          </a:xfrm>
          <a:prstGeom prst="rect">
            <a:avLst/>
          </a:prstGeo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6</a:t>
            </a:fld>
            <a:endParaRPr lang="en-US" noProof="0" dirty="0"/>
          </a:p>
        </p:txBody>
      </p:sp>
      <p:sp>
        <p:nvSpPr>
          <p:cNvPr id="5" name="Content Placeholder 4"/>
          <p:cNvSpPr>
            <a:spLocks noGrp="1"/>
          </p:cNvSpPr>
          <p:nvPr>
            <p:ph sz="half" idx="2"/>
          </p:nvPr>
        </p:nvSpPr>
        <p:spPr>
          <a:xfrm>
            <a:off x="432000" y="1335074"/>
            <a:ext cx="5471616" cy="5036116"/>
          </a:xfrm>
        </p:spPr>
        <p:txBody>
          <a:bodyPr/>
          <a:lstStyle/>
          <a:p>
            <a:endParaRPr lang="en-CA" dirty="0"/>
          </a:p>
          <a:p>
            <a:r>
              <a:rPr lang="en-CA" b="1" dirty="0"/>
              <a:t>ISO is the International Organization for Standardization</a:t>
            </a:r>
          </a:p>
          <a:p>
            <a:r>
              <a:rPr lang="en-CA" b="1" dirty="0"/>
              <a:t>Standards developed for international use.</a:t>
            </a:r>
          </a:p>
          <a:p>
            <a:pPr lvl="1"/>
            <a:r>
              <a:rPr lang="en-CA" b="1" dirty="0"/>
              <a:t>ISO 9001 – Quality Management System</a:t>
            </a:r>
          </a:p>
          <a:p>
            <a:pPr lvl="1"/>
            <a:r>
              <a:rPr lang="en-CA" b="1" dirty="0"/>
              <a:t>ISO 14001 – Environmental Management System</a:t>
            </a:r>
          </a:p>
          <a:p>
            <a:r>
              <a:rPr lang="en-CA" b="1" dirty="0"/>
              <a:t>Global standards are necessary so everyone can be equally measured.</a:t>
            </a:r>
          </a:p>
          <a:p>
            <a:pPr marL="266700" lvl="1" indent="0">
              <a:buNone/>
            </a:pPr>
            <a:endParaRPr lang="en-CA"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223801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is ISO 14001? </a:t>
            </a:r>
            <a:endParaRPr lang="en-CA" dirty="0"/>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a:t>
            </a:fld>
            <a:endParaRPr lang="en-US" noProof="0" dirty="0"/>
          </a:p>
        </p:txBody>
      </p:sp>
      <p:sp>
        <p:nvSpPr>
          <p:cNvPr id="6" name="Content Placeholder 4"/>
          <p:cNvSpPr>
            <a:spLocks noGrp="1"/>
          </p:cNvSpPr>
          <p:nvPr>
            <p:ph sz="half" idx="2"/>
          </p:nvPr>
        </p:nvSpPr>
        <p:spPr>
          <a:xfrm>
            <a:off x="432000" y="1140847"/>
            <a:ext cx="11340000" cy="5036116"/>
          </a:xfrm>
        </p:spPr>
        <p:txBody>
          <a:bodyPr/>
          <a:lstStyle/>
          <a:p>
            <a:endParaRPr lang="en-CA" dirty="0"/>
          </a:p>
          <a:p>
            <a:r>
              <a:rPr lang="en-CA" dirty="0"/>
              <a:t>ISO 14000 is the generic term for the series of international standards for environmental management. </a:t>
            </a:r>
          </a:p>
          <a:p>
            <a:r>
              <a:rPr lang="en-US" i="1" dirty="0"/>
              <a:t>ISO 14001 </a:t>
            </a:r>
            <a:r>
              <a:rPr lang="en-US" dirty="0"/>
              <a:t>EMS = framework for setting up a management system to assure a company’s environmental impact is being measured and improved</a:t>
            </a:r>
            <a:endParaRPr lang="en-CA" dirty="0"/>
          </a:p>
          <a:p>
            <a:r>
              <a:rPr lang="en-US" dirty="0"/>
              <a:t>ISO 14001 implementation requires an organization </a:t>
            </a:r>
            <a:r>
              <a:rPr lang="en-US" b="1" dirty="0"/>
              <a:t>consider all environmental issues relevant to its operations:</a:t>
            </a:r>
          </a:p>
          <a:p>
            <a:pPr lvl="1">
              <a:buFont typeface="Courier New" panose="02070309020205020404" pitchFamily="49" charset="0"/>
              <a:buChar char="o"/>
            </a:pPr>
            <a:r>
              <a:rPr lang="en-US" dirty="0"/>
              <a:t>employees</a:t>
            </a:r>
          </a:p>
          <a:p>
            <a:pPr lvl="1">
              <a:buFont typeface="Courier New" panose="02070309020205020404" pitchFamily="49" charset="0"/>
              <a:buChar char="o"/>
            </a:pPr>
            <a:r>
              <a:rPr lang="en-CA" dirty="0"/>
              <a:t>air pollution</a:t>
            </a:r>
          </a:p>
          <a:p>
            <a:pPr lvl="1">
              <a:buFont typeface="Courier New" panose="02070309020205020404" pitchFamily="49" charset="0"/>
              <a:buChar char="o"/>
            </a:pPr>
            <a:r>
              <a:rPr lang="en-CA" dirty="0"/>
              <a:t>water and wastewater issues</a:t>
            </a:r>
          </a:p>
          <a:p>
            <a:pPr lvl="1">
              <a:buFont typeface="Courier New" panose="02070309020205020404" pitchFamily="49" charset="0"/>
              <a:buChar char="o"/>
            </a:pPr>
            <a:r>
              <a:rPr lang="en-CA" dirty="0"/>
              <a:t>waste management</a:t>
            </a:r>
          </a:p>
          <a:p>
            <a:pPr lvl="1">
              <a:buFont typeface="Courier New" panose="02070309020205020404" pitchFamily="49" charset="0"/>
              <a:buChar char="o"/>
            </a:pPr>
            <a:r>
              <a:rPr lang="en-CA" dirty="0"/>
              <a:t>soil and groundwater contamination</a:t>
            </a:r>
          </a:p>
          <a:p>
            <a:pPr lvl="1">
              <a:buFont typeface="Courier New" panose="02070309020205020404" pitchFamily="49" charset="0"/>
              <a:buChar char="o"/>
            </a:pPr>
            <a:r>
              <a:rPr lang="en-CA" dirty="0"/>
              <a:t>climate change mitigation and adaptation</a:t>
            </a:r>
          </a:p>
          <a:p>
            <a:pPr lvl="1">
              <a:buFont typeface="Courier New" panose="02070309020205020404" pitchFamily="49" charset="0"/>
              <a:buChar char="o"/>
            </a:pPr>
            <a:r>
              <a:rPr lang="en-CA" dirty="0"/>
              <a:t>resource use and efficiency</a:t>
            </a:r>
          </a:p>
          <a:p>
            <a:pPr lvl="1">
              <a:buFont typeface="Courier New" panose="02070309020205020404" pitchFamily="49" charset="0"/>
              <a:buChar char="o"/>
            </a:pPr>
            <a:r>
              <a:rPr lang="en-CA" dirty="0"/>
              <a:t>supply chain</a:t>
            </a:r>
          </a:p>
          <a:p>
            <a:r>
              <a:rPr lang="en-CA" dirty="0"/>
              <a:t>ISO 14001 has 17 elements that must be present for an EMS to be in conformance</a:t>
            </a:r>
          </a:p>
          <a:p>
            <a:r>
              <a:rPr lang="en-CA" dirty="0"/>
              <a:t>Certification attained through effective and successful implementation of an EMS.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64645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CA" dirty="0"/>
              <a:t>Why Develop and Implement an EMS?</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8</a:t>
            </a:fld>
            <a:endParaRPr lang="en-US" noProof="0" dirty="0"/>
          </a:p>
        </p:txBody>
      </p:sp>
      <p:graphicFrame>
        <p:nvGraphicFramePr>
          <p:cNvPr id="6" name="Diagram 5"/>
          <p:cNvGraphicFramePr/>
          <p:nvPr>
            <p:extLst>
              <p:ext uri="{D42A27DB-BD31-4B8C-83A1-F6EECF244321}">
                <p14:modId xmlns:p14="http://schemas.microsoft.com/office/powerpoint/2010/main" val="2906521305"/>
              </p:ext>
            </p:extLst>
          </p:nvPr>
        </p:nvGraphicFramePr>
        <p:xfrm>
          <a:off x="923770" y="1150394"/>
          <a:ext cx="9805197" cy="464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63104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CA" dirty="0"/>
              <a:t>Timeline to ISO 14001 Certification</a:t>
            </a:r>
          </a:p>
        </p:txBody>
      </p:sp>
      <p:sp>
        <p:nvSpPr>
          <p:cNvPr id="10" name="Slide Number Placeholder 9"/>
          <p:cNvSpPr>
            <a:spLocks noGrp="1"/>
          </p:cNvSpPr>
          <p:nvPr>
            <p:ph type="sldNum" sz="quarter" idx="11"/>
          </p:nvPr>
        </p:nvSpPr>
        <p:spPr/>
        <p:txBody>
          <a:bodyPr/>
          <a:lstStyle/>
          <a:p>
            <a:fld id="{19B51A1E-902D-48AF-9020-955120F399B6}" type="slidenum">
              <a:rPr lang="en-US" noProof="0" smtClean="0"/>
              <a:pPr/>
              <a:t>9</a:t>
            </a:fld>
            <a:endParaRPr lang="en-US" noProof="0" dirty="0"/>
          </a:p>
        </p:txBody>
      </p:sp>
      <p:graphicFrame>
        <p:nvGraphicFramePr>
          <p:cNvPr id="45" name="Table 44"/>
          <p:cNvGraphicFramePr>
            <a:graphicFrameLocks noGrp="1"/>
          </p:cNvGraphicFramePr>
          <p:nvPr>
            <p:extLst>
              <p:ext uri="{D42A27DB-BD31-4B8C-83A1-F6EECF244321}">
                <p14:modId xmlns:p14="http://schemas.microsoft.com/office/powerpoint/2010/main" val="2307066595"/>
              </p:ext>
            </p:extLst>
          </p:nvPr>
        </p:nvGraphicFramePr>
        <p:xfrm>
          <a:off x="262468" y="1121580"/>
          <a:ext cx="6653456" cy="5238830"/>
        </p:xfrm>
        <a:graphic>
          <a:graphicData uri="http://schemas.openxmlformats.org/drawingml/2006/table">
            <a:tbl>
              <a:tblPr/>
              <a:tblGrid>
                <a:gridCol w="2232359">
                  <a:extLst>
                    <a:ext uri="{9D8B030D-6E8A-4147-A177-3AD203B41FA5}">
                      <a16:colId xmlns:a16="http://schemas.microsoft.com/office/drawing/2014/main" xmlns="" val="776070677"/>
                    </a:ext>
                  </a:extLst>
                </a:gridCol>
                <a:gridCol w="3159215">
                  <a:extLst>
                    <a:ext uri="{9D8B030D-6E8A-4147-A177-3AD203B41FA5}">
                      <a16:colId xmlns:a16="http://schemas.microsoft.com/office/drawing/2014/main" xmlns="" val="2717574620"/>
                    </a:ext>
                  </a:extLst>
                </a:gridCol>
                <a:gridCol w="1261882">
                  <a:extLst>
                    <a:ext uri="{9D8B030D-6E8A-4147-A177-3AD203B41FA5}">
                      <a16:colId xmlns:a16="http://schemas.microsoft.com/office/drawing/2014/main" xmlns="" val="3174252580"/>
                    </a:ext>
                  </a:extLst>
                </a:gridCol>
              </a:tblGrid>
              <a:tr h="350400">
                <a:tc>
                  <a:txBody>
                    <a:bodyPr/>
                    <a:lstStyle/>
                    <a:p>
                      <a:pPr algn="l">
                        <a:spcBef>
                          <a:spcPts val="300"/>
                        </a:spcBef>
                        <a:spcAft>
                          <a:spcPts val="300"/>
                        </a:spcAft>
                      </a:pPr>
                      <a:r>
                        <a:rPr lang="en-GB" sz="1200" b="1" dirty="0">
                          <a:solidFill>
                            <a:srgbClr val="FFFFFF"/>
                          </a:solidFill>
                          <a:effectLst/>
                          <a:latin typeface="Arial" panose="020B0604020202020204" pitchFamily="34" charset="0"/>
                          <a:ea typeface="PMingLiU"/>
                          <a:cs typeface="Arial" panose="020B0604020202020204" pitchFamily="34" charset="0"/>
                        </a:rPr>
                        <a:t>Approach</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algn="l">
                        <a:spcBef>
                          <a:spcPts val="300"/>
                        </a:spcBef>
                        <a:spcAft>
                          <a:spcPts val="300"/>
                        </a:spcAft>
                      </a:pPr>
                      <a:r>
                        <a:rPr lang="en-GB" sz="1200" b="1" dirty="0">
                          <a:solidFill>
                            <a:srgbClr val="FFFFFF"/>
                          </a:solidFill>
                          <a:effectLst/>
                          <a:latin typeface="Arial" panose="020B0604020202020204" pitchFamily="34" charset="0"/>
                          <a:ea typeface="PMingLiU"/>
                          <a:cs typeface="Arial" panose="020B0604020202020204" pitchFamily="34" charset="0"/>
                        </a:rPr>
                        <a:t>Tasks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algn="l">
                        <a:spcBef>
                          <a:spcPts val="300"/>
                        </a:spcBef>
                        <a:spcAft>
                          <a:spcPts val="300"/>
                        </a:spcAft>
                      </a:pPr>
                      <a:r>
                        <a:rPr lang="en-GB" sz="1200" b="1" dirty="0">
                          <a:solidFill>
                            <a:srgbClr val="FFFFFF"/>
                          </a:solidFill>
                          <a:effectLst/>
                          <a:latin typeface="Arial" panose="020B0604020202020204" pitchFamily="34" charset="0"/>
                          <a:ea typeface="PMingLiU"/>
                          <a:cs typeface="Arial" panose="020B0604020202020204" pitchFamily="34" charset="0"/>
                        </a:rPr>
                        <a:t>Duration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a:noFill/>
                    </a:lnL>
                    <a:lnR>
                      <a:noFill/>
                    </a:lnR>
                    <a:lnT>
                      <a:noFill/>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2288031695"/>
                  </a:ext>
                </a:extLst>
              </a:tr>
              <a:tr h="414064">
                <a:tc>
                  <a:txBody>
                    <a:bodyPr/>
                    <a:lstStyle/>
                    <a:p>
                      <a:pPr algn="l">
                        <a:spcBef>
                          <a:spcPts val="300"/>
                        </a:spcBef>
                        <a:spcAft>
                          <a:spcPts val="300"/>
                        </a:spcAft>
                      </a:pPr>
                      <a:r>
                        <a:rPr lang="en-GB" sz="1200" b="1" dirty="0">
                          <a:effectLst/>
                          <a:latin typeface="Arial" panose="020B0604020202020204" pitchFamily="34" charset="0"/>
                          <a:ea typeface="PMingLiU"/>
                          <a:cs typeface="Arial" panose="020B0604020202020204" pitchFamily="34" charset="0"/>
                        </a:rPr>
                        <a:t>Preparation - Initiation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Baseline assessments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2 - 4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0898198"/>
                  </a:ext>
                </a:extLst>
              </a:tr>
              <a:tr h="118304">
                <a:tc gridSpan="2">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Management Commitment</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1 - 2</a:t>
                      </a:r>
                      <a:r>
                        <a:rPr lang="en-GB" sz="1200" baseline="0" dirty="0">
                          <a:effectLst/>
                          <a:latin typeface="Arial" panose="020B0604020202020204" pitchFamily="34" charset="0"/>
                          <a:ea typeface="PMingLiU"/>
                          <a:cs typeface="Arial" panose="020B0604020202020204" pitchFamily="34" charset="0"/>
                        </a:rPr>
                        <a:t>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xmlns="" val="559345941"/>
                  </a:ext>
                </a:extLst>
              </a:tr>
              <a:tr h="236608">
                <a:tc rowSpan="4">
                  <a:txBody>
                    <a:bodyPr/>
                    <a:lstStyle/>
                    <a:p>
                      <a:pPr algn="l">
                        <a:spcBef>
                          <a:spcPts val="300"/>
                        </a:spcBef>
                        <a:spcAft>
                          <a:spcPts val="300"/>
                        </a:spcAft>
                      </a:pPr>
                      <a:r>
                        <a:rPr lang="en-GB" sz="1200" dirty="0">
                          <a:effectLst/>
                          <a:latin typeface="Arial Black" panose="020B0A04020102020204" pitchFamily="34" charset="0"/>
                          <a:ea typeface="PMingLiU"/>
                          <a:cs typeface="Arial" panose="020B0604020202020204" pitchFamily="34" charset="0"/>
                        </a:rPr>
                        <a:t>PLAN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Environmental Aspect (EA) identification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1 month</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4022391891"/>
                  </a:ext>
                </a:extLst>
              </a:tr>
              <a:tr h="236608">
                <a:tc v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Identification &amp; compliance with legal and other requirements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791093597"/>
                  </a:ext>
                </a:extLst>
              </a:tr>
              <a:tr h="236608">
                <a:tc v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Evaluating environmental aspects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2838429633"/>
                  </a:ext>
                </a:extLst>
              </a:tr>
              <a:tr h="236608">
                <a:tc v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Developing Objectives &amp; Targets with Programmes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1 month</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804877286"/>
                  </a:ext>
                </a:extLst>
              </a:tr>
              <a:tr h="295760">
                <a:tc rowSpan="3">
                  <a:txBody>
                    <a:bodyPr/>
                    <a:lstStyle/>
                    <a:p>
                      <a:pPr algn="l">
                        <a:spcBef>
                          <a:spcPts val="300"/>
                        </a:spcBef>
                        <a:spcAft>
                          <a:spcPts val="300"/>
                        </a:spcAft>
                      </a:pPr>
                      <a:r>
                        <a:rPr lang="en-GB" sz="1200" dirty="0">
                          <a:effectLst/>
                          <a:latin typeface="Arial Black" panose="020B0A04020102020204" pitchFamily="34" charset="0"/>
                          <a:ea typeface="PMingLiU"/>
                          <a:cs typeface="Arial" panose="020B0604020202020204" pitchFamily="34" charset="0"/>
                        </a:rPr>
                        <a:t>DO</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Developing EMS documentation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2 - 4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2476784948"/>
                  </a:ext>
                </a:extLst>
              </a:tr>
              <a:tr h="236608">
                <a:tc v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Developing operational control procedures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2 - 4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320098276"/>
                  </a:ext>
                </a:extLst>
              </a:tr>
              <a:tr h="1005583">
                <a:tc vMerge="1">
                  <a:txBody>
                    <a:bodyPr/>
                    <a:lstStyle/>
                    <a:p>
                      <a:endParaRPr lang="en-CA"/>
                    </a:p>
                  </a:txBody>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Implementation of the EMS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2 - 4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4050946667"/>
                  </a:ext>
                </a:extLst>
              </a:tr>
              <a:tr h="946431">
                <a:tc>
                  <a:txBody>
                    <a:bodyPr/>
                    <a:lstStyle/>
                    <a:p>
                      <a:pPr algn="l">
                        <a:spcBef>
                          <a:spcPts val="300"/>
                        </a:spcBef>
                        <a:spcAft>
                          <a:spcPts val="300"/>
                        </a:spcAft>
                      </a:pPr>
                      <a:r>
                        <a:rPr lang="en-GB" sz="1200" dirty="0">
                          <a:effectLst/>
                          <a:latin typeface="Arial Black" panose="020B0A04020102020204" pitchFamily="34" charset="0"/>
                          <a:ea typeface="PMingLiU"/>
                          <a:cs typeface="Arial" panose="020B0604020202020204" pitchFamily="34" charset="0"/>
                        </a:rPr>
                        <a:t>CHECK</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Checking, audit and management review </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a:t>
                      </a:r>
                      <a:r>
                        <a:rPr lang="en-GB" sz="1200" baseline="0" dirty="0">
                          <a:effectLst/>
                          <a:latin typeface="Arial" panose="020B0604020202020204" pitchFamily="34" charset="0"/>
                          <a:ea typeface="PMingLiU"/>
                          <a:cs typeface="Arial" panose="020B0604020202020204" pitchFamily="34" charset="0"/>
                        </a:rPr>
                        <a:t> - 4</a:t>
                      </a:r>
                      <a:r>
                        <a:rPr lang="en-GB" sz="1200" dirty="0">
                          <a:effectLst/>
                          <a:latin typeface="Arial" panose="020B0604020202020204" pitchFamily="34" charset="0"/>
                          <a:ea typeface="PMingLiU"/>
                          <a:cs typeface="Arial" panose="020B0604020202020204" pitchFamily="34" charset="0"/>
                        </a:rPr>
                        <a:t>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1717941107"/>
                  </a:ext>
                </a:extLst>
              </a:tr>
              <a:tr h="165625">
                <a:tc>
                  <a:txBody>
                    <a:bodyPr/>
                    <a:lstStyle/>
                    <a:p>
                      <a:pPr algn="l">
                        <a:spcBef>
                          <a:spcPts val="300"/>
                        </a:spcBef>
                        <a:spcAft>
                          <a:spcPts val="300"/>
                        </a:spcAft>
                      </a:pPr>
                      <a:r>
                        <a:rPr lang="en-GB" sz="1200" dirty="0">
                          <a:effectLst/>
                          <a:latin typeface="Arial Black" panose="020B0A04020102020204" pitchFamily="34" charset="0"/>
                          <a:ea typeface="PMingLiU"/>
                          <a:cs typeface="Arial" panose="020B0604020202020204" pitchFamily="34" charset="0"/>
                        </a:rPr>
                        <a:t>ACT</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External</a:t>
                      </a:r>
                      <a:r>
                        <a:rPr lang="en-GB" sz="1200" baseline="0" dirty="0">
                          <a:effectLst/>
                          <a:latin typeface="Arial" panose="020B0604020202020204" pitchFamily="34" charset="0"/>
                          <a:ea typeface="PMingLiU"/>
                          <a:cs typeface="Arial" panose="020B0604020202020204" pitchFamily="34" charset="0"/>
                        </a:rPr>
                        <a:t> Audit</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2 - 4 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216448904"/>
                  </a:ext>
                </a:extLst>
              </a:tr>
              <a:tr h="236608">
                <a:tc>
                  <a:txBody>
                    <a:bodyPr/>
                    <a:lstStyle/>
                    <a:p>
                      <a:pPr algn="l">
                        <a:spcBef>
                          <a:spcPts val="300"/>
                        </a:spcBef>
                        <a:spcAft>
                          <a:spcPts val="300"/>
                        </a:spcAft>
                      </a:pPr>
                      <a:r>
                        <a:rPr lang="en-GB" sz="1200" b="1" dirty="0">
                          <a:effectLst/>
                          <a:latin typeface="Arial" panose="020B0604020202020204" pitchFamily="34" charset="0"/>
                          <a:ea typeface="PMingLiU"/>
                          <a:cs typeface="Arial" panose="020B0604020202020204" pitchFamily="34" charset="0"/>
                        </a:rPr>
                        <a:t> </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 Estimated Project duration</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en-GB" sz="1200" dirty="0">
                          <a:effectLst/>
                          <a:latin typeface="Arial" panose="020B0604020202020204" pitchFamily="34" charset="0"/>
                          <a:ea typeface="PMingLiU"/>
                          <a:cs typeface="Arial" panose="020B0604020202020204" pitchFamily="34" charset="0"/>
                        </a:rPr>
                        <a:t>12 – 24</a:t>
                      </a:r>
                      <a:r>
                        <a:rPr lang="en-GB" sz="1200" baseline="0" dirty="0">
                          <a:effectLst/>
                          <a:latin typeface="Arial" panose="020B0604020202020204" pitchFamily="34" charset="0"/>
                          <a:ea typeface="PMingLiU"/>
                          <a:cs typeface="Arial" panose="020B0604020202020204" pitchFamily="34" charset="0"/>
                        </a:rPr>
                        <a:t> </a:t>
                      </a:r>
                      <a:r>
                        <a:rPr lang="en-GB" sz="1200" dirty="0">
                          <a:effectLst/>
                          <a:latin typeface="Arial" panose="020B0604020202020204" pitchFamily="34" charset="0"/>
                          <a:ea typeface="PMingLiU"/>
                          <a:cs typeface="Arial" panose="020B0604020202020204" pitchFamily="34" charset="0"/>
                        </a:rPr>
                        <a:t>months</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4758777"/>
                  </a:ext>
                </a:extLst>
              </a:tr>
              <a:tr h="118304">
                <a:tc gridSpan="3">
                  <a:txBody>
                    <a:bodyPr/>
                    <a:lstStyle/>
                    <a:p>
                      <a:pPr algn="ctr">
                        <a:spcBef>
                          <a:spcPts val="300"/>
                        </a:spcBef>
                        <a:spcAft>
                          <a:spcPts val="300"/>
                        </a:spcAft>
                      </a:pPr>
                      <a:r>
                        <a:rPr lang="en-GB" sz="1200" b="1" dirty="0">
                          <a:effectLst/>
                          <a:latin typeface="Arial" panose="020B0604020202020204" pitchFamily="34" charset="0"/>
                          <a:ea typeface="PMingLiU"/>
                          <a:cs typeface="Arial" panose="020B0604020202020204" pitchFamily="34" charset="0"/>
                        </a:rPr>
                        <a:t>ISO 14001 Certification </a:t>
                      </a:r>
                      <a:endParaRPr lang="en-CA" sz="1200" dirty="0">
                        <a:effectLst/>
                        <a:latin typeface="Arial" panose="020B0604020202020204" pitchFamily="34" charset="0"/>
                        <a:ea typeface="PMingLiU"/>
                        <a:cs typeface="Times New Roman" panose="02020603050405020304" pitchFamily="18" charset="0"/>
                      </a:endParaRPr>
                    </a:p>
                  </a:txBody>
                  <a:tcPr marL="53237" marR="53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556081465"/>
                  </a:ext>
                </a:extLst>
              </a:tr>
            </a:tbl>
          </a:graphicData>
        </a:graphic>
      </p:graphicFrame>
      <p:sp>
        <p:nvSpPr>
          <p:cNvPr id="46" name="Content Placeholder 18"/>
          <p:cNvSpPr txBox="1">
            <a:spLocks/>
          </p:cNvSpPr>
          <p:nvPr/>
        </p:nvSpPr>
        <p:spPr>
          <a:xfrm>
            <a:off x="7293640" y="1573916"/>
            <a:ext cx="4536881" cy="57278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400" b="1" dirty="0">
                <a:solidFill>
                  <a:schemeClr val="accent3"/>
                </a:solidFill>
              </a:rPr>
              <a:t>Corporate requirement to become certified in ISO 14001:2015 by Spring 2024.</a:t>
            </a:r>
          </a:p>
        </p:txBody>
      </p:sp>
      <p:pic>
        <p:nvPicPr>
          <p:cNvPr id="47" name="Picture 46"/>
          <p:cNvPicPr>
            <a:picLocks noChangeAspect="1"/>
          </p:cNvPicPr>
          <p:nvPr/>
        </p:nvPicPr>
        <p:blipFill>
          <a:blip r:embed="rId2"/>
          <a:stretch>
            <a:fillRect/>
          </a:stretch>
        </p:blipFill>
        <p:spPr>
          <a:xfrm>
            <a:off x="8063225" y="2856619"/>
            <a:ext cx="2872344" cy="25548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1" y="6216152"/>
            <a:ext cx="1800372" cy="371038"/>
          </a:xfrm>
          <a:prstGeom prst="rect">
            <a:avLst/>
          </a:prstGeom>
        </p:spPr>
      </p:pic>
    </p:spTree>
    <p:extLst>
      <p:ext uri="{BB962C8B-B14F-4D97-AF65-F5344CB8AC3E}">
        <p14:creationId xmlns:p14="http://schemas.microsoft.com/office/powerpoint/2010/main" val="1970695282"/>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24ADE57B63E4E963129490D70A4C4" ma:contentTypeVersion="10" ma:contentTypeDescription="Create a new document." ma:contentTypeScope="" ma:versionID="272cf8807fb9385b8ae35f83d8d7f67b">
  <xsd:schema xmlns:xsd="http://www.w3.org/2001/XMLSchema" xmlns:xs="http://www.w3.org/2001/XMLSchema" xmlns:p="http://schemas.microsoft.com/office/2006/metadata/properties" xmlns:ns2="d18f4cc2-7c8a-435b-a70b-3e1f908bc166" xmlns:ns3="599d3e42-62de-4b95-8cc4-da0ff6a349d9" targetNamespace="http://schemas.microsoft.com/office/2006/metadata/properties" ma:root="true" ma:fieldsID="a2fe9745b8f9e6b1df65f512694f8374" ns2:_="" ns3:_="">
    <xsd:import namespace="d18f4cc2-7c8a-435b-a70b-3e1f908bc166"/>
    <xsd:import namespace="599d3e42-62de-4b95-8cc4-da0ff6a349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f4cc2-7c8a-435b-a70b-3e1f908bc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030eea-6a86-4c7b-bcf3-266d65f0746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9d3e42-62de-4b95-8cc4-da0ff6a349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2aa8b39-c35d-4df3-88a2-3aa31da6fa00}" ma:internalName="TaxCatchAll" ma:showField="CatchAllData" ma:web="599d3e42-62de-4b95-8cc4-da0ff6a349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18f4cc2-7c8a-435b-a70b-3e1f908bc166" xsi:nil="true"/>
    <lcf76f155ced4ddcb4097134ff3c332f xmlns="d18f4cc2-7c8a-435b-a70b-3e1f908bc166">
      <Terms xmlns="http://schemas.microsoft.com/office/infopath/2007/PartnerControls"/>
    </lcf76f155ced4ddcb4097134ff3c332f>
    <TaxCatchAll xmlns="599d3e42-62de-4b95-8cc4-da0ff6a349d9" xsi:nil="true"/>
  </documentManagement>
</p:properties>
</file>

<file path=customXml/itemProps1.xml><?xml version="1.0" encoding="utf-8"?>
<ds:datastoreItem xmlns:ds="http://schemas.openxmlformats.org/officeDocument/2006/customXml" ds:itemID="{FBCDC224-356C-4734-BB79-571E39F95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f4cc2-7c8a-435b-a70b-3e1f908bc166"/>
    <ds:schemaRef ds:uri="599d3e42-62de-4b95-8cc4-da0ff6a34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BF51BA-BD97-4518-9266-AD3D61549834}">
  <ds:schemaRefs>
    <ds:schemaRef ds:uri="http://schemas.microsoft.com/sharepoint/v3/contenttype/forms"/>
  </ds:schemaRefs>
</ds:datastoreItem>
</file>

<file path=customXml/itemProps3.xml><?xml version="1.0" encoding="utf-8"?>
<ds:datastoreItem xmlns:ds="http://schemas.openxmlformats.org/officeDocument/2006/customXml" ds:itemID="{5F490261-1200-4EC7-95B0-2241EE54AA34}">
  <ds:schemaRefs>
    <ds:schemaRef ds:uri="599d3e42-62de-4b95-8cc4-da0ff6a349d9"/>
    <ds:schemaRef ds:uri="http://purl.org/dc/terms/"/>
    <ds:schemaRef ds:uri="d18f4cc2-7c8a-435b-a70b-3e1f908bc166"/>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Green pitch deck</Template>
  <TotalTime>0</TotalTime>
  <Words>3689</Words>
  <Application>Microsoft Office PowerPoint</Application>
  <PresentationFormat>Widescreen</PresentationFormat>
  <Paragraphs>661</Paragraphs>
  <Slides>49</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Arial Black</vt:lpstr>
      <vt:lpstr>Calibri</vt:lpstr>
      <vt:lpstr>Calibri Light</vt:lpstr>
      <vt:lpstr>Comic Sans MS</vt:lpstr>
      <vt:lpstr>Courier New</vt:lpstr>
      <vt:lpstr>PMingLiU</vt:lpstr>
      <vt:lpstr>Rockwell</vt:lpstr>
      <vt:lpstr>Tahoma</vt:lpstr>
      <vt:lpstr>Times New Roman</vt:lpstr>
      <vt:lpstr>Trebuchet MS</vt:lpstr>
      <vt:lpstr>Wingdings</vt:lpstr>
      <vt:lpstr>Office Theme</vt:lpstr>
      <vt:lpstr>Introduction to EMS and Environmental Awareness</vt:lpstr>
      <vt:lpstr>About Us</vt:lpstr>
      <vt:lpstr>Introduction</vt:lpstr>
      <vt:lpstr>Agenda</vt:lpstr>
      <vt:lpstr>PART 1: Train the Trainer</vt:lpstr>
      <vt:lpstr>International Organization for Standardization</vt:lpstr>
      <vt:lpstr>What is ISO 14001? </vt:lpstr>
      <vt:lpstr>Why Develop and Implement an EMS?</vt:lpstr>
      <vt:lpstr>Timeline to ISO 14001 Certification</vt:lpstr>
      <vt:lpstr>Resources Required</vt:lpstr>
      <vt:lpstr>Roles and Responsibilities</vt:lpstr>
      <vt:lpstr>ISO 14001 Roles &amp; Responsibilities at LDI</vt:lpstr>
      <vt:lpstr>Environmental Committee</vt:lpstr>
      <vt:lpstr>LDI EMS Committee</vt:lpstr>
      <vt:lpstr>EMS Schedule</vt:lpstr>
      <vt:lpstr>PART 1: Train the Trainer</vt:lpstr>
      <vt:lpstr>What is an EMS?</vt:lpstr>
      <vt:lpstr>EMS and ISO:14001</vt:lpstr>
      <vt:lpstr>EMS Model</vt:lpstr>
      <vt:lpstr>Plan-Do-Check-Act Model</vt:lpstr>
      <vt:lpstr>Overview of ISO 14001</vt:lpstr>
      <vt:lpstr>Basic Elements of ISO 14001</vt:lpstr>
      <vt:lpstr>Basic Elements of ISO 14001</vt:lpstr>
      <vt:lpstr>Significant Environmental Aspects</vt:lpstr>
      <vt:lpstr>Risk-based Thinking</vt:lpstr>
      <vt:lpstr>EMS Objectives &amp; Programs</vt:lpstr>
      <vt:lpstr>PART 1: Train the Trainer</vt:lpstr>
      <vt:lpstr>Benefits of Implementing an EMS</vt:lpstr>
      <vt:lpstr>Benefits of ISO 14001 Certification</vt:lpstr>
      <vt:lpstr>PART 1: Train the Trainer</vt:lpstr>
      <vt:lpstr>Keys to a Successful EMS</vt:lpstr>
      <vt:lpstr>PART 2: Staff training</vt:lpstr>
      <vt:lpstr>Learning Outcomes</vt:lpstr>
      <vt:lpstr>What is ISO 14001? </vt:lpstr>
      <vt:lpstr>Benefits of Implementing an EMS</vt:lpstr>
      <vt:lpstr>What is an EMS?</vt:lpstr>
      <vt:lpstr>Why Develop and Implement an EMS?</vt:lpstr>
      <vt:lpstr>Our Goal</vt:lpstr>
      <vt:lpstr>Environmental Policy</vt:lpstr>
      <vt:lpstr>Defining Environmental Aspects and Impacts</vt:lpstr>
      <vt:lpstr>Defining Environmental Aspects and Impacts</vt:lpstr>
      <vt:lpstr>Examples of Aspects and its Impacts</vt:lpstr>
      <vt:lpstr>PowerPoint Presentation</vt:lpstr>
      <vt:lpstr>PowerPoint Presentation</vt:lpstr>
      <vt:lpstr>PowerPoint Presentation</vt:lpstr>
      <vt:lpstr>PowerPoint Presentation</vt:lpstr>
      <vt:lpstr>Your Role and Responsibility in EMS</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EMS and Environmental Awareness</dc:title>
  <dc:creator/>
  <cp:lastModifiedBy/>
  <cp:revision>23</cp:revision>
  <dcterms:created xsi:type="dcterms:W3CDTF">2020-10-09T18:37:49Z</dcterms:created>
  <dcterms:modified xsi:type="dcterms:W3CDTF">2022-10-21T18:03:02Z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0x01010038124ADE57B63E4E963129490D70A4C4</vt:lpwstr>
  </property>
  <property fmtid="{D5CDD505-2E9C-101B-9397-08002B2CF9AE}" pid="3" name="MediaServiceImageTags">
    <vt:lpwstr/>
  </property>
</Properties>
</file>